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handoutMasterIdLst>
    <p:handoutMasterId r:id="rId24"/>
  </p:handoutMasterIdLst>
  <p:sldIdLst>
    <p:sldId id="325" r:id="rId2"/>
    <p:sldId id="375" r:id="rId3"/>
    <p:sldId id="334" r:id="rId4"/>
    <p:sldId id="365" r:id="rId5"/>
    <p:sldId id="366" r:id="rId6"/>
    <p:sldId id="376" r:id="rId7"/>
    <p:sldId id="377" r:id="rId8"/>
    <p:sldId id="378" r:id="rId9"/>
    <p:sldId id="379" r:id="rId10"/>
    <p:sldId id="380" r:id="rId11"/>
    <p:sldId id="352" r:id="rId12"/>
    <p:sldId id="382" r:id="rId13"/>
    <p:sldId id="387" r:id="rId14"/>
    <p:sldId id="385" r:id="rId15"/>
    <p:sldId id="391" r:id="rId16"/>
    <p:sldId id="392" r:id="rId17"/>
    <p:sldId id="383" r:id="rId18"/>
    <p:sldId id="388" r:id="rId19"/>
    <p:sldId id="390" r:id="rId20"/>
    <p:sldId id="384" r:id="rId21"/>
    <p:sldId id="370" r:id="rId22"/>
  </p:sldIdLst>
  <p:sldSz cx="12192000" cy="6858000"/>
  <p:notesSz cx="7010400" cy="92964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61"/>
    <a:srgbClr val="F3FFE5"/>
    <a:srgbClr val="FFFF99"/>
    <a:srgbClr val="FFCC99"/>
    <a:srgbClr val="D2F9FE"/>
    <a:srgbClr val="F73752"/>
    <a:srgbClr val="FF4B4B"/>
    <a:srgbClr val="C876D8"/>
    <a:srgbClr val="AD3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9" autoAdjust="0"/>
    <p:restoredTop sz="87273" autoAdjust="0"/>
  </p:normalViewPr>
  <p:slideViewPr>
    <p:cSldViewPr snapToGrid="0">
      <p:cViewPr varScale="1">
        <p:scale>
          <a:sx n="97" d="100"/>
          <a:sy n="97" d="100"/>
        </p:scale>
        <p:origin x="67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ecregerencia\Documents\AGUAS%20&amp;%20ASEO%20DE%20YOND&#211;%202022\CONCEJO%20MUNICIPAL%202022\INFORME%202\GRAFICA%20COMPARATIVA%20APORTES%20DE%20CONVENIOS%20OPERATIVOS%20DEL%202016%20AL%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ecregerencia\Documents\AGUAS%20&amp;%20ASEO%20DE%20YOND&#211;%202022\CONCEJO%20MUNICIPAL%202022\INFORME%202\RESUMEN%20CUENTA%20POR%20PAGAR%20A%2031%20MARZO%202022%20-%20AGUAS%20FINA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a:t>Comparativo Convenios</a:t>
            </a:r>
            <a:r>
              <a:rPr lang="es-CO" b="1" baseline="0"/>
              <a:t> Operativos</a:t>
            </a:r>
            <a:endParaRPr lang="es-CO" b="1"/>
          </a:p>
        </c:rich>
      </c:tx>
      <c:layout>
        <c:manualLayout>
          <c:xMode val="edge"/>
          <c:yMode val="edge"/>
          <c:x val="0.21099999999999999"/>
          <c:y val="3.240740740740740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numRef>
              <c:f>'[GRAFICA COMPARATIVA APORTES DE CONVENIOS OPERATIVOS DEL 2016 AL 2022.xlsx]CONVENIOS OPERATIVOS'!$A$10:$A$16</c:f>
              <c:numCache>
                <c:formatCode>General</c:formatCode>
                <c:ptCount val="7"/>
                <c:pt idx="0">
                  <c:v>2016</c:v>
                </c:pt>
                <c:pt idx="1">
                  <c:v>2017</c:v>
                </c:pt>
                <c:pt idx="2">
                  <c:v>2018</c:v>
                </c:pt>
                <c:pt idx="3">
                  <c:v>2019</c:v>
                </c:pt>
                <c:pt idx="4">
                  <c:v>2020</c:v>
                </c:pt>
                <c:pt idx="5">
                  <c:v>2021</c:v>
                </c:pt>
                <c:pt idx="6">
                  <c:v>2022</c:v>
                </c:pt>
              </c:numCache>
            </c:numRef>
          </c:cat>
          <c:val>
            <c:numRef>
              <c:f>'[GRAFICA COMPARATIVA APORTES DE CONVENIOS OPERATIVOS DEL 2016 AL 2022.xlsx]CONVENIOS OPERATIVOS'!$B$10:$B$16</c:f>
              <c:numCache>
                <c:formatCode>_-"$"\ * #,##0_-;\-"$"\ * #,##0_-;_-"$"\ * "-"??_-;_-@_-</c:formatCode>
                <c:ptCount val="7"/>
                <c:pt idx="0">
                  <c:v>960610000</c:v>
                </c:pt>
                <c:pt idx="1">
                  <c:v>1259621300</c:v>
                </c:pt>
                <c:pt idx="2">
                  <c:v>574000000</c:v>
                </c:pt>
                <c:pt idx="3">
                  <c:v>2992803840</c:v>
                </c:pt>
                <c:pt idx="4">
                  <c:v>1258472321</c:v>
                </c:pt>
                <c:pt idx="5">
                  <c:v>941109787</c:v>
                </c:pt>
                <c:pt idx="6">
                  <c:v>0</c:v>
                </c:pt>
              </c:numCache>
            </c:numRef>
          </c:val>
          <c:extLst>
            <c:ext xmlns:c16="http://schemas.microsoft.com/office/drawing/2014/chart" uri="{C3380CC4-5D6E-409C-BE32-E72D297353CC}">
              <c16:uniqueId val="{00000000-463C-4C1A-855D-E787DD226EF8}"/>
            </c:ext>
          </c:extLst>
        </c:ser>
        <c:dLbls>
          <c:showLegendKey val="0"/>
          <c:showVal val="0"/>
          <c:showCatName val="0"/>
          <c:showSerName val="0"/>
          <c:showPercent val="0"/>
          <c:showBubbleSize val="0"/>
        </c:dLbls>
        <c:gapWidth val="219"/>
        <c:overlap val="-27"/>
        <c:axId val="333889904"/>
        <c:axId val="246142752"/>
      </c:barChart>
      <c:catAx>
        <c:axId val="33388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142752"/>
        <c:crosses val="autoZero"/>
        <c:auto val="1"/>
        <c:lblAlgn val="ctr"/>
        <c:lblOffset val="100"/>
        <c:noMultiLvlLbl val="0"/>
      </c:catAx>
      <c:valAx>
        <c:axId val="24614275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3889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2.1551724137931036E-2"/>
          <c:y val="0.10698182739141765"/>
          <c:w val="0.95258620689655171"/>
          <c:h val="0.83426368084333236"/>
        </c:manualLayout>
      </c:layout>
      <c:barChart>
        <c:barDir val="col"/>
        <c:grouping val="clustered"/>
        <c:varyColors val="0"/>
        <c:ser>
          <c:idx val="0"/>
          <c:order val="0"/>
          <c:tx>
            <c:strRef>
              <c:f>'[RESUMEN CUENTA POR PAGAR A 31 MARZO 2022 - AGUAS FINAL.xlsx]Hoja1'!$G$10</c:f>
              <c:strCache>
                <c:ptCount val="1"/>
                <c:pt idx="0">
                  <c:v>TOTAL DEUDA DE ESTAMPILLAS</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6.6666666666666411E-3"/>
                  <c:y val="0.1136596462379285"/>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30426666666666663"/>
                      <c:h val="0.12065202629540855"/>
                    </c:manualLayout>
                  </c15:layout>
                </c:ext>
                <c:ext xmlns:c16="http://schemas.microsoft.com/office/drawing/2014/chart" uri="{C3380CC4-5D6E-409C-BE32-E72D297353CC}">
                  <c16:uniqueId val="{00000002-4439-4A11-A4C9-DF0B65526254}"/>
                </c:ext>
              </c:extLst>
            </c:dLbl>
            <c:dLbl>
              <c:idx val="1"/>
              <c:layout>
                <c:manualLayout>
                  <c:x val="2.2223097112860483E-3"/>
                  <c:y val="0.1043366869400205"/>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0426666666666663"/>
                      <c:h val="0.11832126353035313"/>
                    </c:manualLayout>
                  </c15:layout>
                </c:ext>
                <c:ext xmlns:c16="http://schemas.microsoft.com/office/drawing/2014/chart" uri="{C3380CC4-5D6E-409C-BE32-E72D297353CC}">
                  <c16:uniqueId val="{00000001-4439-4A11-A4C9-DF0B6552625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'[RESUMEN CUENTA POR PAGAR A 31 MARZO 2022 - AGUAS FINAL.xlsx]Hoja1'!$H$10:$J$10</c:f>
              <c:numCache>
                <c:formatCode>_("$"* #,##0.00_);_("$"* \(#,##0.00\);_("$"* "-"??_);_(@_)</c:formatCode>
                <c:ptCount val="3"/>
                <c:pt idx="0">
                  <c:v>173355264.90000001</c:v>
                </c:pt>
                <c:pt idx="1">
                  <c:v>947061502.50999987</c:v>
                </c:pt>
              </c:numCache>
            </c:numRef>
          </c:val>
          <c:extLst>
            <c:ext xmlns:c16="http://schemas.microsoft.com/office/drawing/2014/chart" uri="{C3380CC4-5D6E-409C-BE32-E72D297353CC}">
              <c16:uniqueId val="{00000000-4439-4A11-A4C9-DF0B65526254}"/>
            </c:ext>
          </c:extLst>
        </c:ser>
        <c:dLbls>
          <c:dLblPos val="inEnd"/>
          <c:showLegendKey val="0"/>
          <c:showVal val="1"/>
          <c:showCatName val="0"/>
          <c:showSerName val="0"/>
          <c:showPercent val="0"/>
          <c:showBubbleSize val="0"/>
        </c:dLbls>
        <c:gapWidth val="41"/>
        <c:axId val="410517008"/>
        <c:axId val="410512848"/>
      </c:barChart>
      <c:catAx>
        <c:axId val="410517008"/>
        <c:scaling>
          <c:orientation val="minMax"/>
        </c:scaling>
        <c:delete val="0"/>
        <c:axPos val="b"/>
        <c:numFmt formatCode="@" sourceLinked="0"/>
        <c:majorTickMark val="none"/>
        <c:minorTickMark val="none"/>
        <c:tickLblPos val="low"/>
        <c:spPr>
          <a:noFill/>
          <a:ln>
            <a:noFill/>
          </a:ln>
          <a:effectLst/>
        </c:spPr>
        <c:txPr>
          <a:bodyPr rot="0" spcFirstLastPara="1" vertOverflow="ellipsis" vert="wordArtVert"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410512848"/>
        <c:crosses val="autoZero"/>
        <c:auto val="0"/>
        <c:lblAlgn val="ctr"/>
        <c:lblOffset val="100"/>
        <c:noMultiLvlLbl val="0"/>
      </c:catAx>
      <c:valAx>
        <c:axId val="410512848"/>
        <c:scaling>
          <c:orientation val="minMax"/>
        </c:scaling>
        <c:delete val="1"/>
        <c:axPos val="l"/>
        <c:numFmt formatCode="_(&quot;$&quot;* #,##0.00_);_(&quot;$&quot;* \(#,##0.00\);_(&quot;$&quot;* &quot;-&quot;??_);_(@_)" sourceLinked="1"/>
        <c:majorTickMark val="none"/>
        <c:minorTickMark val="none"/>
        <c:tickLblPos val="nextTo"/>
        <c:crossAx val="410517008"/>
        <c:crossesAt val="1"/>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2FD69E-D508-4CCE-8F8E-8D36CEAAD85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3DA971C6-F856-4F91-8BC1-FA4DCC7DAF15}">
      <dgm:prSet phldrT="[Texto]"/>
      <dgm:spPr/>
      <dgm:t>
        <a:bodyPr/>
        <a:lstStyle/>
        <a:p>
          <a:endParaRPr lang="es-ES" dirty="0">
            <a:solidFill>
              <a:schemeClr val="tx1"/>
            </a:solidFill>
          </a:endParaRPr>
        </a:p>
      </dgm:t>
    </dgm:pt>
    <dgm:pt modelId="{88BE574A-6508-43EC-89D8-192C6C7B0B0C}" type="sibTrans" cxnId="{9C7B536C-3D07-417F-A52D-62A745C9C8F7}">
      <dgm:prSet/>
      <dgm:spPr/>
      <dgm:t>
        <a:bodyPr/>
        <a:lstStyle/>
        <a:p>
          <a:endParaRPr lang="es-ES"/>
        </a:p>
      </dgm:t>
    </dgm:pt>
    <dgm:pt modelId="{71E787C4-EE92-436D-AAF4-B912B506529D}" type="parTrans" cxnId="{9C7B536C-3D07-417F-A52D-62A745C9C8F7}">
      <dgm:prSet/>
      <dgm:spPr/>
      <dgm:t>
        <a:bodyPr/>
        <a:lstStyle/>
        <a:p>
          <a:endParaRPr lang="es-ES"/>
        </a:p>
      </dgm:t>
    </dgm:pt>
    <dgm:pt modelId="{0EC853BF-8C62-4FB3-86CA-098A70EAA190}" type="pres">
      <dgm:prSet presAssocID="{0B2FD69E-D508-4CCE-8F8E-8D36CEAAD85B}" presName="Name0" presStyleCnt="0">
        <dgm:presLayoutVars>
          <dgm:dir/>
          <dgm:resizeHandles val="exact"/>
        </dgm:presLayoutVars>
      </dgm:prSet>
      <dgm:spPr/>
    </dgm:pt>
    <dgm:pt modelId="{0238D82A-9937-45D0-B434-71CC2AA41016}" type="pres">
      <dgm:prSet presAssocID="{3DA971C6-F856-4F91-8BC1-FA4DCC7DAF15}" presName="composite" presStyleCnt="0"/>
      <dgm:spPr/>
    </dgm:pt>
    <dgm:pt modelId="{1E1D951C-8AAC-4738-AD46-D34A0D42FA07}" type="pres">
      <dgm:prSet presAssocID="{3DA971C6-F856-4F91-8BC1-FA4DCC7DAF15}" presName="rect1" presStyleLbl="bgShp" presStyleIdx="0" presStyleCnt="1" custScaleY="144203" custLinFactNeighborX="-13135" custLinFactNeighborY="12119"/>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3904041E-17DD-4E52-8715-282321317051}" type="pres">
      <dgm:prSet presAssocID="{3DA971C6-F856-4F91-8BC1-FA4DCC7DAF15}" presName="rect2" presStyleLbl="trBgShp" presStyleIdx="0" presStyleCnt="1" custFlipVert="1" custScaleY="19844" custLinFactY="100000" custLinFactNeighborX="-636" custLinFactNeighborY="141292">
        <dgm:presLayoutVars>
          <dgm:bulletEnabled val="1"/>
        </dgm:presLayoutVars>
      </dgm:prSet>
      <dgm:spPr/>
      <dgm:t>
        <a:bodyPr/>
        <a:lstStyle/>
        <a:p>
          <a:endParaRPr lang="es-ES"/>
        </a:p>
      </dgm:t>
    </dgm:pt>
  </dgm:ptLst>
  <dgm:cxnLst>
    <dgm:cxn modelId="{100D20A0-DC96-430A-8CA0-E3BB8645EC58}" type="presOf" srcId="{3DA971C6-F856-4F91-8BC1-FA4DCC7DAF15}" destId="{3904041E-17DD-4E52-8715-282321317051}" srcOrd="0" destOrd="0" presId="urn:microsoft.com/office/officeart/2008/layout/BendingPictureSemiTransparentText"/>
    <dgm:cxn modelId="{DD043001-F254-40FD-9356-D0C40F42F40D}" type="presOf" srcId="{0B2FD69E-D508-4CCE-8F8E-8D36CEAAD85B}" destId="{0EC853BF-8C62-4FB3-86CA-098A70EAA190}" srcOrd="0" destOrd="0" presId="urn:microsoft.com/office/officeart/2008/layout/BendingPictureSemiTransparentText"/>
    <dgm:cxn modelId="{9C7B536C-3D07-417F-A52D-62A745C9C8F7}" srcId="{0B2FD69E-D508-4CCE-8F8E-8D36CEAAD85B}" destId="{3DA971C6-F856-4F91-8BC1-FA4DCC7DAF15}" srcOrd="0" destOrd="0" parTransId="{71E787C4-EE92-436D-AAF4-B912B506529D}" sibTransId="{88BE574A-6508-43EC-89D8-192C6C7B0B0C}"/>
    <dgm:cxn modelId="{EB3F2F53-4784-45A0-BF18-596623C972BD}" type="presParOf" srcId="{0EC853BF-8C62-4FB3-86CA-098A70EAA190}" destId="{0238D82A-9937-45D0-B434-71CC2AA41016}" srcOrd="0" destOrd="0" presId="urn:microsoft.com/office/officeart/2008/layout/BendingPictureSemiTransparentText"/>
    <dgm:cxn modelId="{F46BB2F4-DC51-41F4-BD6C-2F8C8FC80FDD}" type="presParOf" srcId="{0238D82A-9937-45D0-B434-71CC2AA41016}" destId="{1E1D951C-8AAC-4738-AD46-D34A0D42FA07}" srcOrd="0" destOrd="0" presId="urn:microsoft.com/office/officeart/2008/layout/BendingPictureSemiTransparentText"/>
    <dgm:cxn modelId="{55C62CBB-A93D-4FDD-B42A-23BA07509843}" type="presParOf" srcId="{0238D82A-9937-45D0-B434-71CC2AA41016}" destId="{3904041E-17DD-4E52-8715-28232131705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AAB17-676E-4703-8E38-AEEE446659D5}"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s-ES"/>
        </a:p>
      </dgm:t>
    </dgm:pt>
    <dgm:pt modelId="{0BC68302-13C8-4AD6-BC51-65A4344F1E57}" type="pres">
      <dgm:prSet presAssocID="{47DAAB17-676E-4703-8E38-AEEE446659D5}" presName="Name0" presStyleCnt="0">
        <dgm:presLayoutVars>
          <dgm:dir/>
          <dgm:resizeHandles val="exact"/>
        </dgm:presLayoutVars>
      </dgm:prSet>
      <dgm:spPr/>
      <dgm:t>
        <a:bodyPr/>
        <a:lstStyle/>
        <a:p>
          <a:endParaRPr lang="es-ES"/>
        </a:p>
      </dgm:t>
    </dgm:pt>
  </dgm:ptLst>
  <dgm:cxnLst>
    <dgm:cxn modelId="{E14C5E61-7F40-4FAF-A8DB-FD0C1764FE6B}" type="presOf" srcId="{47DAAB17-676E-4703-8E38-AEEE446659D5}" destId="{0BC68302-13C8-4AD6-BC51-65A4344F1E57}" srcOrd="0"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DAAB17-676E-4703-8E38-AEEE446659D5}" type="doc">
      <dgm:prSet loTypeId="urn:microsoft.com/office/officeart/2005/8/layout/process1" loCatId="process" qsTypeId="urn:microsoft.com/office/officeart/2005/8/quickstyle/simple1" qsCatId="simple" csTypeId="urn:microsoft.com/office/officeart/2005/8/colors/accent2_1" csCatId="accent2"/>
      <dgm:spPr/>
      <dgm:t>
        <a:bodyPr/>
        <a:lstStyle/>
        <a:p>
          <a:endParaRPr lang="es-ES"/>
        </a:p>
      </dgm:t>
    </dgm:pt>
    <dgm:pt modelId="{197D2DFE-3339-429F-9A25-F15E7C2A07DB}">
      <dgm:prSet/>
      <dgm:spPr/>
      <dgm:t>
        <a:bodyPr/>
        <a:lstStyle/>
        <a:p>
          <a:pPr rtl="0"/>
          <a:r>
            <a:rPr lang="es-CO" b="1" dirty="0" smtClean="0"/>
            <a:t>DESPUES</a:t>
          </a:r>
          <a:endParaRPr lang="es-CO" dirty="0"/>
        </a:p>
      </dgm:t>
    </dgm:pt>
    <dgm:pt modelId="{FAEB4945-4E8C-4B3D-9F51-58BD2CFD693F}" type="parTrans" cxnId="{6362CA58-606D-4B64-8F0F-950D0080F8E8}">
      <dgm:prSet/>
      <dgm:spPr/>
      <dgm:t>
        <a:bodyPr/>
        <a:lstStyle/>
        <a:p>
          <a:endParaRPr lang="es-ES"/>
        </a:p>
      </dgm:t>
    </dgm:pt>
    <dgm:pt modelId="{0E06EA4C-2CCC-404F-AE5C-20DE0245797A}" type="sibTrans" cxnId="{6362CA58-606D-4B64-8F0F-950D0080F8E8}">
      <dgm:prSet/>
      <dgm:spPr/>
      <dgm:t>
        <a:bodyPr/>
        <a:lstStyle/>
        <a:p>
          <a:endParaRPr lang="es-ES"/>
        </a:p>
      </dgm:t>
    </dgm:pt>
    <dgm:pt modelId="{0BC68302-13C8-4AD6-BC51-65A4344F1E57}" type="pres">
      <dgm:prSet presAssocID="{47DAAB17-676E-4703-8E38-AEEE446659D5}" presName="Name0" presStyleCnt="0">
        <dgm:presLayoutVars>
          <dgm:dir/>
          <dgm:resizeHandles val="exact"/>
        </dgm:presLayoutVars>
      </dgm:prSet>
      <dgm:spPr/>
      <dgm:t>
        <a:bodyPr/>
        <a:lstStyle/>
        <a:p>
          <a:endParaRPr lang="es-ES"/>
        </a:p>
      </dgm:t>
    </dgm:pt>
    <dgm:pt modelId="{0E4A0053-811E-4059-94FB-A9C062748CB0}" type="pres">
      <dgm:prSet presAssocID="{197D2DFE-3339-429F-9A25-F15E7C2A07DB}" presName="node" presStyleLbl="node1" presStyleIdx="0" presStyleCnt="1" custLinFactNeighborX="-4701" custLinFactNeighborY="10291">
        <dgm:presLayoutVars>
          <dgm:bulletEnabled val="1"/>
        </dgm:presLayoutVars>
      </dgm:prSet>
      <dgm:spPr/>
      <dgm:t>
        <a:bodyPr/>
        <a:lstStyle/>
        <a:p>
          <a:endParaRPr lang="es-ES"/>
        </a:p>
      </dgm:t>
    </dgm:pt>
  </dgm:ptLst>
  <dgm:cxnLst>
    <dgm:cxn modelId="{6362CA58-606D-4B64-8F0F-950D0080F8E8}" srcId="{47DAAB17-676E-4703-8E38-AEEE446659D5}" destId="{197D2DFE-3339-429F-9A25-F15E7C2A07DB}" srcOrd="0" destOrd="0" parTransId="{FAEB4945-4E8C-4B3D-9F51-58BD2CFD693F}" sibTransId="{0E06EA4C-2CCC-404F-AE5C-20DE0245797A}"/>
    <dgm:cxn modelId="{E14C5E61-7F40-4FAF-A8DB-FD0C1764FE6B}" type="presOf" srcId="{47DAAB17-676E-4703-8E38-AEEE446659D5}" destId="{0BC68302-13C8-4AD6-BC51-65A4344F1E57}" srcOrd="0" destOrd="0" presId="urn:microsoft.com/office/officeart/2005/8/layout/process1"/>
    <dgm:cxn modelId="{490E53BB-91A7-4C17-BC8F-451A4D4608D2}" type="presOf" srcId="{197D2DFE-3339-429F-9A25-F15E7C2A07DB}" destId="{0E4A0053-811E-4059-94FB-A9C062748CB0}" srcOrd="0" destOrd="0" presId="urn:microsoft.com/office/officeart/2005/8/layout/process1"/>
    <dgm:cxn modelId="{5A1F12B0-6CF6-40CF-BB04-DF2420490648}" type="presParOf" srcId="{0BC68302-13C8-4AD6-BC51-65A4344F1E57}" destId="{0E4A0053-811E-4059-94FB-A9C062748CB0}"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3B1445-EBB0-41EE-B7C4-49B81089CF4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s-ES"/>
        </a:p>
      </dgm:t>
    </dgm:pt>
    <dgm:pt modelId="{E2B73D4F-B55E-4213-8F38-C02C09EFFA9D}">
      <dgm:prSet custT="1"/>
      <dgm:spPr/>
      <dgm:t>
        <a:bodyPr/>
        <a:lstStyle/>
        <a:p>
          <a:pPr algn="just" rtl="0"/>
          <a:r>
            <a:rPr lang="es-CO" sz="1800" b="0" dirty="0" smtClean="0"/>
            <a:t>Durante la vigencia 2022 la empresa Aguas &amp; Aseo de Yondó S.A. E.S.P. no ha recibido aportes del Municipio para el apoyo del área operativa para la prestación de los servicios públicos domiciliarios, puesto que no se han firmado convenios durante esta vigencia.</a:t>
          </a:r>
          <a:endParaRPr lang="es-CO" sz="1800" b="0" dirty="0"/>
        </a:p>
      </dgm:t>
    </dgm:pt>
    <dgm:pt modelId="{D14EDFF6-6D4E-49FC-B8A5-BB22CF475ADA}" type="parTrans" cxnId="{69EB868F-7740-4C64-9B1B-6886DAEAFCFA}">
      <dgm:prSet/>
      <dgm:spPr/>
      <dgm:t>
        <a:bodyPr/>
        <a:lstStyle/>
        <a:p>
          <a:endParaRPr lang="es-ES" sz="1600" b="0"/>
        </a:p>
      </dgm:t>
    </dgm:pt>
    <dgm:pt modelId="{6310DAAE-C4C0-41EF-98F0-3F1AF56AD3E3}" type="sibTrans" cxnId="{69EB868F-7740-4C64-9B1B-6886DAEAFCFA}">
      <dgm:prSet/>
      <dgm:spPr/>
      <dgm:t>
        <a:bodyPr/>
        <a:lstStyle/>
        <a:p>
          <a:endParaRPr lang="es-ES" sz="1600" b="0"/>
        </a:p>
      </dgm:t>
    </dgm:pt>
    <dgm:pt modelId="{80FED697-A74B-4671-9897-A5825DC07223}" type="pres">
      <dgm:prSet presAssocID="{423B1445-EBB0-41EE-B7C4-49B81089CF48}" presName="Name0" presStyleCnt="0">
        <dgm:presLayoutVars>
          <dgm:dir/>
          <dgm:resizeHandles val="exact"/>
        </dgm:presLayoutVars>
      </dgm:prSet>
      <dgm:spPr/>
      <dgm:t>
        <a:bodyPr/>
        <a:lstStyle/>
        <a:p>
          <a:endParaRPr lang="es-ES"/>
        </a:p>
      </dgm:t>
    </dgm:pt>
    <dgm:pt modelId="{D3F78357-1EE1-458B-A5BD-77D510ABCA50}" type="pres">
      <dgm:prSet presAssocID="{423B1445-EBB0-41EE-B7C4-49B81089CF48}" presName="arrow" presStyleLbl="bgShp" presStyleIdx="0" presStyleCnt="1"/>
      <dgm:spPr/>
    </dgm:pt>
    <dgm:pt modelId="{85D88D16-22B1-4220-9244-A964CEC91593}" type="pres">
      <dgm:prSet presAssocID="{423B1445-EBB0-41EE-B7C4-49B81089CF48}" presName="points" presStyleCnt="0"/>
      <dgm:spPr/>
    </dgm:pt>
    <dgm:pt modelId="{F73EC502-F6DE-4514-A2D1-0142CFFEE2BD}" type="pres">
      <dgm:prSet presAssocID="{E2B73D4F-B55E-4213-8F38-C02C09EFFA9D}" presName="compositeA" presStyleCnt="0"/>
      <dgm:spPr/>
    </dgm:pt>
    <dgm:pt modelId="{E5AD603A-1F49-473A-A42F-5B8968708AFF}" type="pres">
      <dgm:prSet presAssocID="{E2B73D4F-B55E-4213-8F38-C02C09EFFA9D}" presName="textA" presStyleLbl="revTx" presStyleIdx="0" presStyleCnt="1" custScaleX="104142" custScaleY="152654">
        <dgm:presLayoutVars>
          <dgm:bulletEnabled val="1"/>
        </dgm:presLayoutVars>
      </dgm:prSet>
      <dgm:spPr/>
      <dgm:t>
        <a:bodyPr/>
        <a:lstStyle/>
        <a:p>
          <a:endParaRPr lang="es-ES"/>
        </a:p>
      </dgm:t>
    </dgm:pt>
    <dgm:pt modelId="{7DD770FD-9251-4D03-A7E2-D2E7AA485140}" type="pres">
      <dgm:prSet presAssocID="{E2B73D4F-B55E-4213-8F38-C02C09EFFA9D}" presName="circleA" presStyleLbl="node1" presStyleIdx="0" presStyleCnt="1"/>
      <dgm:spPr/>
    </dgm:pt>
    <dgm:pt modelId="{A5146538-CEEE-42EB-840F-68F891C4A111}" type="pres">
      <dgm:prSet presAssocID="{E2B73D4F-B55E-4213-8F38-C02C09EFFA9D}" presName="spaceA" presStyleCnt="0"/>
      <dgm:spPr/>
    </dgm:pt>
  </dgm:ptLst>
  <dgm:cxnLst>
    <dgm:cxn modelId="{69EB868F-7740-4C64-9B1B-6886DAEAFCFA}" srcId="{423B1445-EBB0-41EE-B7C4-49B81089CF48}" destId="{E2B73D4F-B55E-4213-8F38-C02C09EFFA9D}" srcOrd="0" destOrd="0" parTransId="{D14EDFF6-6D4E-49FC-B8A5-BB22CF475ADA}" sibTransId="{6310DAAE-C4C0-41EF-98F0-3F1AF56AD3E3}"/>
    <dgm:cxn modelId="{7C4FF3B6-9DF3-4826-A0DC-5F50036AD16D}" type="presOf" srcId="{423B1445-EBB0-41EE-B7C4-49B81089CF48}" destId="{80FED697-A74B-4671-9897-A5825DC07223}" srcOrd="0" destOrd="0" presId="urn:microsoft.com/office/officeart/2005/8/layout/hProcess11"/>
    <dgm:cxn modelId="{AB4826C5-AA8D-4A93-B8AF-D4947DFA97C4}" type="presOf" srcId="{E2B73D4F-B55E-4213-8F38-C02C09EFFA9D}" destId="{E5AD603A-1F49-473A-A42F-5B8968708AFF}" srcOrd="0" destOrd="0" presId="urn:microsoft.com/office/officeart/2005/8/layout/hProcess11"/>
    <dgm:cxn modelId="{EA668A9D-AF8F-4FB4-A6BE-7E9430123350}" type="presParOf" srcId="{80FED697-A74B-4671-9897-A5825DC07223}" destId="{D3F78357-1EE1-458B-A5BD-77D510ABCA50}" srcOrd="0" destOrd="0" presId="urn:microsoft.com/office/officeart/2005/8/layout/hProcess11"/>
    <dgm:cxn modelId="{D4FE2F0E-39CF-4C5F-99BD-E9212274C26B}" type="presParOf" srcId="{80FED697-A74B-4671-9897-A5825DC07223}" destId="{85D88D16-22B1-4220-9244-A964CEC91593}" srcOrd="1" destOrd="0" presId="urn:microsoft.com/office/officeart/2005/8/layout/hProcess11"/>
    <dgm:cxn modelId="{494C84D5-CD1C-46F3-A1DB-F1C2E93CA1BD}" type="presParOf" srcId="{85D88D16-22B1-4220-9244-A964CEC91593}" destId="{F73EC502-F6DE-4514-A2D1-0142CFFEE2BD}" srcOrd="0" destOrd="0" presId="urn:microsoft.com/office/officeart/2005/8/layout/hProcess11"/>
    <dgm:cxn modelId="{121DEC79-F1D2-4B5A-90EA-DF0E1B4F5DD4}" type="presParOf" srcId="{F73EC502-F6DE-4514-A2D1-0142CFFEE2BD}" destId="{E5AD603A-1F49-473A-A42F-5B8968708AFF}" srcOrd="0" destOrd="0" presId="urn:microsoft.com/office/officeart/2005/8/layout/hProcess11"/>
    <dgm:cxn modelId="{FFB2A49D-DBF4-4003-A740-D68E2227A1FA}" type="presParOf" srcId="{F73EC502-F6DE-4514-A2D1-0142CFFEE2BD}" destId="{7DD770FD-9251-4D03-A7E2-D2E7AA485140}" srcOrd="1" destOrd="0" presId="urn:microsoft.com/office/officeart/2005/8/layout/hProcess11"/>
    <dgm:cxn modelId="{AA032D1A-77CA-4DEB-9EE0-1CBE79B40406}" type="presParOf" srcId="{F73EC502-F6DE-4514-A2D1-0142CFFEE2BD}" destId="{A5146538-CEEE-42EB-840F-68F891C4A11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7135FF-10C6-4481-B4C1-0CC1D24B35AB}"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s-ES"/>
        </a:p>
      </dgm:t>
    </dgm:pt>
    <dgm:pt modelId="{9000B8C9-C259-480C-A8A9-E13FCCB32CC4}">
      <dgm:prSet/>
      <dgm:spPr/>
      <dgm:t>
        <a:bodyPr/>
        <a:lstStyle/>
        <a:p>
          <a:pPr rtl="0"/>
          <a:r>
            <a:rPr lang="es-CO" b="1" u="sng" dirty="0" smtClean="0"/>
            <a:t>VISITAS DOMICILIARIAS</a:t>
          </a:r>
          <a:endParaRPr lang="es-CO" dirty="0"/>
        </a:p>
      </dgm:t>
    </dgm:pt>
    <dgm:pt modelId="{E0FD9CBD-0361-4DE8-948B-604BF3D8E1E2}" type="parTrans" cxnId="{7297DF59-6D2E-4F7D-A7CE-4CDAFDECF16B}">
      <dgm:prSet/>
      <dgm:spPr/>
      <dgm:t>
        <a:bodyPr/>
        <a:lstStyle/>
        <a:p>
          <a:endParaRPr lang="es-ES"/>
        </a:p>
      </dgm:t>
    </dgm:pt>
    <dgm:pt modelId="{06E46C64-8350-498F-9157-BBC2EB4DA8AB}" type="sibTrans" cxnId="{7297DF59-6D2E-4F7D-A7CE-4CDAFDECF16B}">
      <dgm:prSet/>
      <dgm:spPr/>
      <dgm:t>
        <a:bodyPr/>
        <a:lstStyle/>
        <a:p>
          <a:endParaRPr lang="es-ES"/>
        </a:p>
      </dgm:t>
    </dgm:pt>
    <dgm:pt modelId="{B0F7FBA0-101B-47AA-AC02-A1C5870ED188}" type="pres">
      <dgm:prSet presAssocID="{7C7135FF-10C6-4481-B4C1-0CC1D24B35AB}" presName="compositeShape" presStyleCnt="0">
        <dgm:presLayoutVars>
          <dgm:chMax val="7"/>
          <dgm:dir/>
          <dgm:resizeHandles val="exact"/>
        </dgm:presLayoutVars>
      </dgm:prSet>
      <dgm:spPr/>
      <dgm:t>
        <a:bodyPr/>
        <a:lstStyle/>
        <a:p>
          <a:endParaRPr lang="es-ES"/>
        </a:p>
      </dgm:t>
    </dgm:pt>
    <dgm:pt modelId="{90D85EF1-B6FE-438A-989B-BD8517C21C56}" type="pres">
      <dgm:prSet presAssocID="{9000B8C9-C259-480C-A8A9-E13FCCB32CC4}" presName="circ1TxSh" presStyleLbl="vennNode1" presStyleIdx="0" presStyleCnt="1" custLinFactNeighborX="-20667" custLinFactNeighborY="20667"/>
      <dgm:spPr/>
      <dgm:t>
        <a:bodyPr/>
        <a:lstStyle/>
        <a:p>
          <a:endParaRPr lang="es-ES"/>
        </a:p>
      </dgm:t>
    </dgm:pt>
  </dgm:ptLst>
  <dgm:cxnLst>
    <dgm:cxn modelId="{862F45CD-60CF-4ECC-84AD-7B16A8FA7B5A}" type="presOf" srcId="{7C7135FF-10C6-4481-B4C1-0CC1D24B35AB}" destId="{B0F7FBA0-101B-47AA-AC02-A1C5870ED188}" srcOrd="0" destOrd="0" presId="urn:microsoft.com/office/officeart/2005/8/layout/venn1"/>
    <dgm:cxn modelId="{565D8F6F-F4F9-446E-831B-A3FC006461CA}" type="presOf" srcId="{9000B8C9-C259-480C-A8A9-E13FCCB32CC4}" destId="{90D85EF1-B6FE-438A-989B-BD8517C21C56}" srcOrd="0" destOrd="0" presId="urn:microsoft.com/office/officeart/2005/8/layout/venn1"/>
    <dgm:cxn modelId="{7297DF59-6D2E-4F7D-A7CE-4CDAFDECF16B}" srcId="{7C7135FF-10C6-4481-B4C1-0CC1D24B35AB}" destId="{9000B8C9-C259-480C-A8A9-E13FCCB32CC4}" srcOrd="0" destOrd="0" parTransId="{E0FD9CBD-0361-4DE8-948B-604BF3D8E1E2}" sibTransId="{06E46C64-8350-498F-9157-BBC2EB4DA8AB}"/>
    <dgm:cxn modelId="{5EA6731F-E45A-4530-B4ED-0A3E43173A9A}" type="presParOf" srcId="{B0F7FBA0-101B-47AA-AC02-A1C5870ED188}" destId="{90D85EF1-B6FE-438A-989B-BD8517C21C56}"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D951C-8AAC-4738-AD46-D34A0D42FA07}">
      <dsp:nvSpPr>
        <dsp:cNvPr id="0" name=""/>
        <dsp:cNvSpPr/>
      </dsp:nvSpPr>
      <dsp:spPr>
        <a:xfrm>
          <a:off x="0" y="446180"/>
          <a:ext cx="3576080" cy="44200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3904041E-17DD-4E52-8715-282321317051}">
      <dsp:nvSpPr>
        <dsp:cNvPr id="0" name=""/>
        <dsp:cNvSpPr/>
      </dsp:nvSpPr>
      <dsp:spPr>
        <a:xfrm flipV="1">
          <a:off x="0" y="4720203"/>
          <a:ext cx="3576080" cy="14597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s-ES" sz="700" kern="1200" dirty="0">
            <a:solidFill>
              <a:schemeClr val="tx1"/>
            </a:solidFill>
          </a:endParaRPr>
        </a:p>
      </dsp:txBody>
      <dsp:txXfrm rot="10800000">
        <a:off x="0" y="4720203"/>
        <a:ext cx="3576080" cy="145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A0053-811E-4059-94FB-A9C062748CB0}">
      <dsp:nvSpPr>
        <dsp:cNvPr id="0" name=""/>
        <dsp:cNvSpPr/>
      </dsp:nvSpPr>
      <dsp:spPr>
        <a:xfrm>
          <a:off x="0" y="0"/>
          <a:ext cx="4833973" cy="486712"/>
        </a:xfrm>
        <a:prstGeom prst="roundRect">
          <a:avLst>
            <a:gd name="adj" fmla="val 10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CO" sz="2100" b="1" kern="1200" dirty="0" smtClean="0"/>
            <a:t>DESPUES</a:t>
          </a:r>
          <a:endParaRPr lang="es-CO" sz="2100" kern="1200" dirty="0"/>
        </a:p>
      </dsp:txBody>
      <dsp:txXfrm>
        <a:off x="14255" y="14255"/>
        <a:ext cx="4805463" cy="458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78357-1EE1-458B-A5BD-77D510ABCA50}">
      <dsp:nvSpPr>
        <dsp:cNvPr id="0" name=""/>
        <dsp:cNvSpPr/>
      </dsp:nvSpPr>
      <dsp:spPr>
        <a:xfrm>
          <a:off x="0" y="831789"/>
          <a:ext cx="6985000" cy="110905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D603A-1F49-473A-A42F-5B8968708AFF}">
      <dsp:nvSpPr>
        <dsp:cNvPr id="0" name=""/>
        <dsp:cNvSpPr/>
      </dsp:nvSpPr>
      <dsp:spPr>
        <a:xfrm>
          <a:off x="3940" y="-145990"/>
          <a:ext cx="6278618" cy="169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just" defTabSz="800100" rtl="0">
            <a:lnSpc>
              <a:spcPct val="90000"/>
            </a:lnSpc>
            <a:spcBef>
              <a:spcPct val="0"/>
            </a:spcBef>
            <a:spcAft>
              <a:spcPct val="35000"/>
            </a:spcAft>
          </a:pPr>
          <a:r>
            <a:rPr lang="es-CO" sz="1800" b="0" kern="1200" dirty="0" smtClean="0"/>
            <a:t>Durante la vigencia 2022 la empresa Aguas &amp; Aseo de Yondó S.A. E.S.P. no ha recibido aportes del Municipio para el apoyo del área operativa para la prestación de los servicios públicos domiciliarios, puesto que no se han firmado convenios durante esta vigencia.</a:t>
          </a:r>
          <a:endParaRPr lang="es-CO" sz="1800" b="0" kern="1200" dirty="0"/>
        </a:p>
      </dsp:txBody>
      <dsp:txXfrm>
        <a:off x="3940" y="-145990"/>
        <a:ext cx="6278618" cy="1693013"/>
      </dsp:txXfrm>
    </dsp:sp>
    <dsp:sp modelId="{7DD770FD-9251-4D03-A7E2-D2E7AA485140}">
      <dsp:nvSpPr>
        <dsp:cNvPr id="0" name=""/>
        <dsp:cNvSpPr/>
      </dsp:nvSpPr>
      <dsp:spPr>
        <a:xfrm>
          <a:off x="3004618" y="1393674"/>
          <a:ext cx="277263" cy="27726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85EF1-B6FE-438A-989B-BD8517C21C56}">
      <dsp:nvSpPr>
        <dsp:cNvPr id="0" name=""/>
        <dsp:cNvSpPr/>
      </dsp:nvSpPr>
      <dsp:spPr>
        <a:xfrm>
          <a:off x="560135" y="0"/>
          <a:ext cx="1905000" cy="1905000"/>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CO" sz="1500" b="1" u="sng" kern="1200" dirty="0" smtClean="0"/>
            <a:t>VISITAS DOMICILIARIAS</a:t>
          </a:r>
          <a:endParaRPr lang="es-CO" sz="1500" kern="1200" dirty="0"/>
        </a:p>
      </dsp:txBody>
      <dsp:txXfrm>
        <a:off x="839116" y="278981"/>
        <a:ext cx="1347038" cy="134703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CO"/>
          </a:p>
        </p:txBody>
      </p:sp>
      <p:sp>
        <p:nvSpPr>
          <p:cNvPr id="3" name="2 Marcador de fecha"/>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052A31F-6CB3-4622-9053-B24F9EDC3B45}" type="datetimeFigureOut">
              <a:rPr lang="es-CO" smtClean="0"/>
              <a:t>4/12/2023</a:t>
            </a:fld>
            <a:endParaRPr lang="es-CO"/>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EADA40D-1699-43D5-B52E-3ADC1C5CB804}" type="slidenum">
              <a:rPr lang="es-CO" smtClean="0"/>
              <a:t>‹Nº›</a:t>
            </a:fld>
            <a:endParaRPr lang="es-CO"/>
          </a:p>
        </p:txBody>
      </p:sp>
    </p:spTree>
    <p:extLst>
      <p:ext uri="{BB962C8B-B14F-4D97-AF65-F5344CB8AC3E}">
        <p14:creationId xmlns:p14="http://schemas.microsoft.com/office/powerpoint/2010/main" val="2380484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8C91CB-0C06-43C2-A9B3-8C72ED3BF684}" type="datetimeFigureOut">
              <a:rPr lang="es-CO" smtClean="0"/>
              <a:t>4/12/2023</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24423BC-FAED-4ABE-B7FC-39AB6C4ED03F}" type="slidenum">
              <a:rPr lang="es-CO" smtClean="0"/>
              <a:t>‹Nº›</a:t>
            </a:fld>
            <a:endParaRPr lang="es-CO"/>
          </a:p>
        </p:txBody>
      </p:sp>
    </p:spTree>
    <p:extLst>
      <p:ext uri="{BB962C8B-B14F-4D97-AF65-F5344CB8AC3E}">
        <p14:creationId xmlns:p14="http://schemas.microsoft.com/office/powerpoint/2010/main" val="4051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24423BC-FAED-4ABE-B7FC-39AB6C4ED03F}" type="slidenum">
              <a:rPr lang="es-CO" smtClean="0"/>
              <a:t>2</a:t>
            </a:fld>
            <a:endParaRPr lang="es-CO"/>
          </a:p>
        </p:txBody>
      </p:sp>
    </p:spTree>
    <p:extLst>
      <p:ext uri="{BB962C8B-B14F-4D97-AF65-F5344CB8AC3E}">
        <p14:creationId xmlns:p14="http://schemas.microsoft.com/office/powerpoint/2010/main" val="15711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2.jpeg"/><Relationship Id="rId4" Type="http://schemas.openxmlformats.org/officeDocument/2006/relationships/diagramData" Target="../diagrams/data3.xm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chart" Target="../charts/chart1.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image" Target="../media/image15.jpeg"/><Relationship Id="rId12" Type="http://schemas.openxmlformats.org/officeDocument/2006/relationships/diagramColors" Target="../diagrams/colors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diagramQuickStyle" Target="../diagrams/quickStyle2.xml"/><Relationship Id="rId5" Type="http://schemas.openxmlformats.org/officeDocument/2006/relationships/diagramColors" Target="../diagrams/colors1.xml"/><Relationship Id="rId10" Type="http://schemas.openxmlformats.org/officeDocument/2006/relationships/diagramLayout" Target="../diagrams/layout2.xml"/><Relationship Id="rId4" Type="http://schemas.openxmlformats.org/officeDocument/2006/relationships/diagramQuickStyle" Target="../diagrams/quickStyle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53653" y="847287"/>
            <a:ext cx="7357604" cy="2926342"/>
          </a:xfrm>
          <a:prstGeom prst="rect">
            <a:avLst/>
          </a:prstGeom>
          <a:ln w="3175" cap="sq">
            <a:solidFill>
              <a:srgbClr val="0070C0"/>
            </a:solidFill>
            <a:miter lim="800000"/>
          </a:ln>
          <a:effectLst>
            <a:outerShdw blurRad="57150" dist="50800" dir="2700000" algn="tl" rotWithShape="0">
              <a:srgbClr val="000000">
                <a:alpha val="40000"/>
              </a:srgbClr>
            </a:outerShdw>
          </a:effectLst>
        </p:spPr>
      </p:pic>
      <p:sp>
        <p:nvSpPr>
          <p:cNvPr id="4" name="3 CuadroTexto"/>
          <p:cNvSpPr txBox="1"/>
          <p:nvPr/>
        </p:nvSpPr>
        <p:spPr>
          <a:xfrm>
            <a:off x="1145679" y="231734"/>
            <a:ext cx="8849221" cy="615553"/>
          </a:xfrm>
          <a:prstGeom prst="rect">
            <a:avLst/>
          </a:prstGeom>
          <a:noFill/>
        </p:spPr>
        <p:txBody>
          <a:bodyPr wrap="square" rtlCol="0">
            <a:spAutoFit/>
          </a:bodyPr>
          <a:lstStyle/>
          <a:p>
            <a:pPr algn="ctr"/>
            <a:r>
              <a:rPr lang="es-ES_tradnl" sz="3400" b="1" dirty="0">
                <a:latin typeface="Eras Demi ITC" panose="020B0805030504020804" pitchFamily="34" charset="0"/>
                <a:cs typeface="Arial" pitchFamily="34" charset="0"/>
              </a:rPr>
              <a:t>AGUAS &amp; ASEO DE YONDÓ S.A E. S.P</a:t>
            </a:r>
          </a:p>
        </p:txBody>
      </p:sp>
      <p:sp>
        <p:nvSpPr>
          <p:cNvPr id="5" name="4 CuadroTexto"/>
          <p:cNvSpPr txBox="1"/>
          <p:nvPr/>
        </p:nvSpPr>
        <p:spPr>
          <a:xfrm>
            <a:off x="4255401" y="5527189"/>
            <a:ext cx="3584779" cy="646331"/>
          </a:xfrm>
          <a:prstGeom prst="rect">
            <a:avLst/>
          </a:prstGeom>
          <a:noFill/>
        </p:spPr>
        <p:txBody>
          <a:bodyPr wrap="square" rtlCol="0">
            <a:spAutoFit/>
          </a:bodyPr>
          <a:lstStyle/>
          <a:p>
            <a:pPr algn="ctr"/>
            <a:r>
              <a:rPr lang="es-ES_tradnl" b="1" dirty="0">
                <a:latin typeface="Footlight MT Light" panose="0204060206030A020304" pitchFamily="18" charset="0"/>
              </a:rPr>
              <a:t>Presentado a: </a:t>
            </a:r>
          </a:p>
          <a:p>
            <a:pPr algn="ctr"/>
            <a:r>
              <a:rPr lang="es-ES_tradnl" b="1" dirty="0">
                <a:latin typeface="Footlight MT Light" panose="0204060206030A020304" pitchFamily="18" charset="0"/>
              </a:rPr>
              <a:t>Honorable </a:t>
            </a:r>
            <a:r>
              <a:rPr lang="es-ES_tradnl" b="1" dirty="0" smtClean="0">
                <a:latin typeface="Footlight MT Light" panose="0204060206030A020304" pitchFamily="18" charset="0"/>
              </a:rPr>
              <a:t>Concejo </a:t>
            </a:r>
            <a:r>
              <a:rPr lang="es-ES_tradnl" b="1" dirty="0">
                <a:latin typeface="Footlight MT Light" panose="0204060206030A020304" pitchFamily="18" charset="0"/>
              </a:rPr>
              <a:t>Municipal </a:t>
            </a:r>
          </a:p>
        </p:txBody>
      </p:sp>
      <p:sp>
        <p:nvSpPr>
          <p:cNvPr id="6" name="5 CuadroTexto"/>
          <p:cNvSpPr txBox="1"/>
          <p:nvPr/>
        </p:nvSpPr>
        <p:spPr>
          <a:xfrm>
            <a:off x="3958014" y="4837231"/>
            <a:ext cx="4179551" cy="707886"/>
          </a:xfrm>
          <a:prstGeom prst="rect">
            <a:avLst/>
          </a:prstGeom>
          <a:noFill/>
        </p:spPr>
        <p:txBody>
          <a:bodyPr wrap="square" rtlCol="0">
            <a:spAutoFit/>
          </a:bodyPr>
          <a:lstStyle/>
          <a:p>
            <a:pPr algn="ctr"/>
            <a:r>
              <a:rPr lang="es-CO" sz="2000" b="1" dirty="0">
                <a:latin typeface="Felix Titling" panose="04060505060202020A04" pitchFamily="82" charset="0"/>
              </a:rPr>
              <a:t>Alexander Díaz  Barrera </a:t>
            </a:r>
          </a:p>
          <a:p>
            <a:pPr algn="ctr"/>
            <a:r>
              <a:rPr lang="es-CO" sz="2000" b="1" dirty="0">
                <a:latin typeface="Felix Titling" panose="04060505060202020A04" pitchFamily="82" charset="0"/>
              </a:rPr>
              <a:t>Gerente</a:t>
            </a:r>
            <a:endParaRPr lang="es-ES_tradnl" sz="2000" dirty="0">
              <a:latin typeface="Felix Titling" panose="04060505060202020A04" pitchFamily="82" charset="0"/>
            </a:endParaRPr>
          </a:p>
        </p:txBody>
      </p:sp>
      <p:sp>
        <p:nvSpPr>
          <p:cNvPr id="7" name="6 CuadroTexto"/>
          <p:cNvSpPr txBox="1"/>
          <p:nvPr/>
        </p:nvSpPr>
        <p:spPr>
          <a:xfrm>
            <a:off x="4458599" y="6236395"/>
            <a:ext cx="3178379" cy="892552"/>
          </a:xfrm>
          <a:prstGeom prst="rect">
            <a:avLst/>
          </a:prstGeom>
          <a:noFill/>
        </p:spPr>
        <p:txBody>
          <a:bodyPr wrap="square" rtlCol="0">
            <a:spAutoFit/>
          </a:bodyPr>
          <a:lstStyle/>
          <a:p>
            <a:pPr algn="ctr"/>
            <a:r>
              <a:rPr lang="es-ES_tradnl" b="1" dirty="0">
                <a:latin typeface="Footlight MT Light" panose="0204060206030A020304" pitchFamily="18" charset="0"/>
              </a:rPr>
              <a:t>Yondó </a:t>
            </a:r>
            <a:r>
              <a:rPr lang="es-ES_tradnl" b="1" dirty="0" smtClean="0">
                <a:latin typeface="Footlight MT Light" panose="0204060206030A020304" pitchFamily="18" charset="0"/>
              </a:rPr>
              <a:t>Antioquia</a:t>
            </a:r>
          </a:p>
          <a:p>
            <a:pPr algn="ctr"/>
            <a:r>
              <a:rPr lang="es-ES_tradnl" b="1" dirty="0" smtClean="0">
                <a:latin typeface="Footlight MT Light" panose="0204060206030A020304" pitchFamily="18" charset="0"/>
              </a:rPr>
              <a:t>2022 </a:t>
            </a:r>
          </a:p>
          <a:p>
            <a:pPr algn="ctr"/>
            <a:endParaRPr lang="es-ES_tradnl" sz="1600" b="1" dirty="0">
              <a:latin typeface="Footlight MT Light" panose="0204060206030A020304" pitchFamily="18" charset="0"/>
            </a:endParaRPr>
          </a:p>
        </p:txBody>
      </p:sp>
      <p:sp>
        <p:nvSpPr>
          <p:cNvPr id="2" name="1 Rectángulo"/>
          <p:cNvSpPr/>
          <p:nvPr/>
        </p:nvSpPr>
        <p:spPr>
          <a:xfrm>
            <a:off x="2262219" y="4023656"/>
            <a:ext cx="6929908" cy="692497"/>
          </a:xfrm>
          <a:prstGeom prst="rect">
            <a:avLst/>
          </a:prstGeom>
        </p:spPr>
        <p:txBody>
          <a:bodyPr wrap="square">
            <a:spAutoFit/>
          </a:bodyPr>
          <a:lstStyle/>
          <a:p>
            <a:pPr algn="ctr"/>
            <a:r>
              <a:rPr lang="es-MX" sz="2100" b="1" dirty="0">
                <a:latin typeface="Felix Titling" panose="04060505060202020A04" pitchFamily="82" charset="0"/>
              </a:rPr>
              <a:t>RENDICIÓN DE CUENTAS </a:t>
            </a:r>
          </a:p>
          <a:p>
            <a:pPr algn="ctr"/>
            <a:r>
              <a:rPr lang="es-MX" b="1" dirty="0" smtClean="0">
                <a:latin typeface="Felix Titling" panose="04060505060202020A04" pitchFamily="82" charset="0"/>
              </a:rPr>
              <a:t>PRIMER TRIMESTRE 2022</a:t>
            </a:r>
            <a:endParaRPr lang="es-CO" b="1" dirty="0">
              <a:latin typeface="Felix Titling" panose="04060505060202020A04" pitchFamily="82" charset="0"/>
            </a:endParaRPr>
          </a:p>
        </p:txBody>
      </p:sp>
    </p:spTree>
    <p:extLst>
      <p:ext uri="{BB962C8B-B14F-4D97-AF65-F5344CB8AC3E}">
        <p14:creationId xmlns:p14="http://schemas.microsoft.com/office/powerpoint/2010/main" val="161441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13937" y="122364"/>
            <a:ext cx="5679159" cy="421654"/>
          </a:xfrm>
          <a:prstGeom prst="rect">
            <a:avLst/>
          </a:prstGeom>
        </p:spPr>
        <p:txBody>
          <a:bodyPr wrap="square">
            <a:spAutoFit/>
          </a:bodyPr>
          <a:lstStyle/>
          <a:p>
            <a:pPr lvl="0" algn="ctr">
              <a:lnSpc>
                <a:spcPct val="107000"/>
              </a:lnSpc>
              <a:spcAft>
                <a:spcPts val="800"/>
              </a:spcAft>
            </a:pPr>
            <a:r>
              <a:rPr lang="es-CO" sz="2000" b="1" dirty="0" smtClean="0">
                <a:latin typeface="Bookman Old Style" panose="02050604050505020204" pitchFamily="18" charset="0"/>
                <a:ea typeface="Calibri" panose="020F0502020204030204" pitchFamily="34" charset="0"/>
                <a:cs typeface="Times New Roman" panose="02020603050405020304" pitchFamily="18" charset="0"/>
              </a:rPr>
              <a:t>-SECTOR ASEO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734"/>
            <a:ext cx="6466562" cy="2974366"/>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5859" t="6905" r="5729"/>
          <a:stretch/>
        </p:blipFill>
        <p:spPr>
          <a:xfrm>
            <a:off x="5378454" y="3628088"/>
            <a:ext cx="6813546" cy="3229912"/>
          </a:xfrm>
          <a:prstGeom prst="rect">
            <a:avLst/>
          </a:prstGeom>
        </p:spPr>
      </p:pic>
      <p:graphicFrame>
        <p:nvGraphicFramePr>
          <p:cNvPr id="6" name="Diagrama 5"/>
          <p:cNvGraphicFramePr/>
          <p:nvPr>
            <p:extLst>
              <p:ext uri="{D42A27DB-BD31-4B8C-83A1-F6EECF244321}">
                <p14:modId xmlns:p14="http://schemas.microsoft.com/office/powerpoint/2010/main" val="506169108"/>
              </p:ext>
            </p:extLst>
          </p:nvPr>
        </p:nvGraphicFramePr>
        <p:xfrm>
          <a:off x="393701" y="3628088"/>
          <a:ext cx="4838699" cy="48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3694" y="690301"/>
            <a:ext cx="2402706" cy="2738699"/>
          </a:xfrm>
          <a:prstGeom prst="rect">
            <a:avLst/>
          </a:prstGeom>
        </p:spPr>
      </p:pic>
      <p:pic>
        <p:nvPicPr>
          <p:cNvPr id="8" name="Imagen 7"/>
          <p:cNvPicPr>
            <a:picLocks noChangeAspect="1"/>
          </p:cNvPicPr>
          <p:nvPr/>
        </p:nvPicPr>
        <p:blipFill rotWithShape="1">
          <a:blip r:embed="rId10">
            <a:extLst>
              <a:ext uri="{28A0092B-C50C-407E-A947-70E740481C1C}">
                <a14:useLocalDpi xmlns:a14="http://schemas.microsoft.com/office/drawing/2010/main" val="0"/>
              </a:ext>
            </a:extLst>
          </a:blip>
          <a:srcRect b="22809"/>
          <a:stretch/>
        </p:blipFill>
        <p:spPr>
          <a:xfrm>
            <a:off x="1600318" y="4148788"/>
            <a:ext cx="2470073" cy="2425700"/>
          </a:xfrm>
          <a:prstGeom prst="rect">
            <a:avLst/>
          </a:prstGeom>
        </p:spPr>
      </p:pic>
    </p:spTree>
    <p:extLst>
      <p:ext uri="{BB962C8B-B14F-4D97-AF65-F5344CB8AC3E}">
        <p14:creationId xmlns:p14="http://schemas.microsoft.com/office/powerpoint/2010/main" val="992714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74447" y="243567"/>
            <a:ext cx="3443571" cy="410882"/>
          </a:xfrm>
          <a:prstGeom prst="rect">
            <a:avLst/>
          </a:prstGeom>
        </p:spPr>
        <p:txBody>
          <a:bodyPr wrap="none">
            <a:spAutoFit/>
          </a:bodyPr>
          <a:lstStyle/>
          <a:p>
            <a:pPr marR="0" lvl="0">
              <a:lnSpc>
                <a:spcPct val="115000"/>
              </a:lnSpc>
              <a:spcBef>
                <a:spcPts val="0"/>
              </a:spcBef>
              <a:spcAft>
                <a:spcPts val="1000"/>
              </a:spcAft>
            </a:pP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2. APORTES FINANCIEROS</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Contable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2478696770"/>
              </p:ext>
            </p:extLst>
          </p:nvPr>
        </p:nvGraphicFramePr>
        <p:xfrm>
          <a:off x="2226909" y="847474"/>
          <a:ext cx="6985000" cy="2772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Gráfico 9">
            <a:extLst>
              <a:ext uri="{FF2B5EF4-FFF2-40B4-BE49-F238E27FC236}">
                <a16:creationId xmlns:a16="http://schemas.microsoft.com/office/drawing/2014/main" id="{7D263AAB-ECF1-4964-A69A-CA3BE9406ACA}"/>
              </a:ext>
            </a:extLst>
          </p:cNvPr>
          <p:cNvGraphicFramePr>
            <a:graphicFrameLocks/>
          </p:cNvGraphicFramePr>
          <p:nvPr>
            <p:extLst>
              <p:ext uri="{D42A27DB-BD31-4B8C-83A1-F6EECF244321}">
                <p14:modId xmlns:p14="http://schemas.microsoft.com/office/powerpoint/2010/main" val="145175211"/>
              </p:ext>
            </p:extLst>
          </p:nvPr>
        </p:nvGraphicFramePr>
        <p:xfrm>
          <a:off x="2070575" y="2679699"/>
          <a:ext cx="6652319" cy="391412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75613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07108" y="124630"/>
            <a:ext cx="3812683" cy="410882"/>
          </a:xfrm>
          <a:prstGeom prst="rect">
            <a:avLst/>
          </a:prstGeom>
        </p:spPr>
        <p:txBody>
          <a:bodyPr wrap="square">
            <a:spAutoFit/>
          </a:bodyPr>
          <a:lstStyle/>
          <a:p>
            <a:pPr marR="0" lvl="0">
              <a:lnSpc>
                <a:spcPct val="115000"/>
              </a:lnSpc>
              <a:spcBef>
                <a:spcPts val="0"/>
              </a:spcBef>
              <a:spcAft>
                <a:spcPts val="1000"/>
              </a:spcAft>
            </a:pPr>
            <a:r>
              <a:rPr lang="es-CO" b="1" u="sng" dirty="0">
                <a:latin typeface="Bookman Old Style" panose="02050604050505020204" pitchFamily="18" charset="0"/>
                <a:ea typeface="Calibri" panose="020F0502020204030204" pitchFamily="34" charset="0"/>
                <a:cs typeface="Times New Roman" panose="02020603050405020304" pitchFamily="18" charset="0"/>
              </a:rPr>
              <a:t>3</a:t>
            </a: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 POLITICAS DE RECAUDO</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p:nvPr/>
        </p:nvPicPr>
        <p:blipFill rotWithShape="1">
          <a:blip r:embed="rId2"/>
          <a:srcRect l="28387" t="14392" r="35254" b="8231"/>
          <a:stretch/>
        </p:blipFill>
        <p:spPr bwMode="auto">
          <a:xfrm>
            <a:off x="0" y="880187"/>
            <a:ext cx="4089400" cy="5904548"/>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3"/>
          <a:srcRect l="28929" t="19008" r="34511" b="6046"/>
          <a:stretch/>
        </p:blipFill>
        <p:spPr bwMode="auto">
          <a:xfrm>
            <a:off x="3962400" y="806922"/>
            <a:ext cx="4102100" cy="5977813"/>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30001" t="17922" r="36977" b="9304"/>
          <a:stretch/>
        </p:blipFill>
        <p:spPr bwMode="auto">
          <a:xfrm>
            <a:off x="8178799" y="857885"/>
            <a:ext cx="4013201" cy="60001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6027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cstate="print">
            <a:extLst>
              <a:ext uri="{28A0092B-C50C-407E-A947-70E740481C1C}">
                <a14:useLocalDpi xmlns:a14="http://schemas.microsoft.com/office/drawing/2010/main" val="0"/>
              </a:ext>
            </a:extLst>
          </a:blip>
          <a:srcRect l="4911" t="462" r="2935" b="4966"/>
          <a:stretch/>
        </p:blipFill>
        <p:spPr bwMode="auto">
          <a:xfrm>
            <a:off x="3216592" y="203242"/>
            <a:ext cx="5914708" cy="6527800"/>
          </a:xfrm>
          <a:prstGeom prst="rect">
            <a:avLst/>
          </a:prstGeom>
          <a:ln>
            <a:noFill/>
          </a:ln>
          <a:extLst>
            <a:ext uri="{53640926-AAD7-44D8-BBD7-CCE9431645EC}">
              <a14:shadowObscured xmlns:a14="http://schemas.microsoft.com/office/drawing/2010/main"/>
            </a:ext>
          </a:extLst>
        </p:spPr>
      </p:pic>
      <p:graphicFrame>
        <p:nvGraphicFramePr>
          <p:cNvPr id="5" name="Diagrama 4"/>
          <p:cNvGraphicFramePr/>
          <p:nvPr>
            <p:extLst>
              <p:ext uri="{D42A27DB-BD31-4B8C-83A1-F6EECF244321}">
                <p14:modId xmlns:p14="http://schemas.microsoft.com/office/powerpoint/2010/main" val="510617667"/>
              </p:ext>
            </p:extLst>
          </p:nvPr>
        </p:nvGraphicFramePr>
        <p:xfrm>
          <a:off x="690808" y="2235200"/>
          <a:ext cx="3812683"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5251257" y="6611779"/>
            <a:ext cx="1845377" cy="246221"/>
          </a:xfrm>
          <a:prstGeom prst="rect">
            <a:avLst/>
          </a:prstGeom>
        </p:spPr>
        <p:txBody>
          <a:bodyPr wrap="none">
            <a:spAutoFit/>
          </a:bodyPr>
          <a:lstStyle/>
          <a:p>
            <a:r>
              <a:rPr lang="es-CO" sz="1000" i="1" dirty="0">
                <a:latin typeface="Century Gothic" panose="020B0502020202020204" pitchFamily="34" charset="0"/>
              </a:rPr>
              <a:t>Fuente: Trabajadora social</a:t>
            </a:r>
          </a:p>
        </p:txBody>
      </p:sp>
    </p:spTree>
    <p:extLst>
      <p:ext uri="{BB962C8B-B14F-4D97-AF65-F5344CB8AC3E}">
        <p14:creationId xmlns:p14="http://schemas.microsoft.com/office/powerpoint/2010/main" val="1359789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332408" y="619930"/>
            <a:ext cx="4770192" cy="410882"/>
          </a:xfrm>
          <a:prstGeom prst="rect">
            <a:avLst/>
          </a:prstGeom>
        </p:spPr>
        <p:txBody>
          <a:bodyPr wrap="square">
            <a:spAutoFit/>
          </a:bodyPr>
          <a:lstStyle/>
          <a:p>
            <a:pPr marR="0" lvl="0">
              <a:lnSpc>
                <a:spcPct val="115000"/>
              </a:lnSpc>
              <a:spcBef>
                <a:spcPts val="0"/>
              </a:spcBef>
              <a:spcAft>
                <a:spcPts val="1000"/>
              </a:spcAft>
            </a:pP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RECUPERACIÓN DE CARTERA</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583998082"/>
              </p:ext>
            </p:extLst>
          </p:nvPr>
        </p:nvGraphicFramePr>
        <p:xfrm>
          <a:off x="2305050" y="1727200"/>
          <a:ext cx="6508750" cy="4114801"/>
        </p:xfrm>
        <a:graphic>
          <a:graphicData uri="http://schemas.openxmlformats.org/drawingml/2006/table">
            <a:tbl>
              <a:tblPr>
                <a:tableStyleId>{69CF1AB2-1976-4502-BF36-3FF5EA218861}</a:tableStyleId>
              </a:tblPr>
              <a:tblGrid>
                <a:gridCol w="3920934">
                  <a:extLst>
                    <a:ext uri="{9D8B030D-6E8A-4147-A177-3AD203B41FA5}">
                      <a16:colId xmlns:a16="http://schemas.microsoft.com/office/drawing/2014/main" val="370997502"/>
                    </a:ext>
                  </a:extLst>
                </a:gridCol>
                <a:gridCol w="2587816">
                  <a:extLst>
                    <a:ext uri="{9D8B030D-6E8A-4147-A177-3AD203B41FA5}">
                      <a16:colId xmlns:a16="http://schemas.microsoft.com/office/drawing/2014/main" val="1066862989"/>
                    </a:ext>
                  </a:extLst>
                </a:gridCol>
              </a:tblGrid>
              <a:tr h="546940">
                <a:tc gridSpan="2">
                  <a:txBody>
                    <a:bodyPr/>
                    <a:lstStyle/>
                    <a:p>
                      <a:pPr algn="ctr" fontAlgn="b"/>
                      <a:r>
                        <a:rPr lang="es-CO" sz="2000" b="1" u="none" strike="noStrike" dirty="0">
                          <a:effectLst/>
                        </a:rPr>
                        <a:t>ABONOS </a:t>
                      </a:r>
                      <a:endParaRPr lang="es-CO" sz="20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3248722008"/>
                  </a:ext>
                </a:extLst>
              </a:tr>
              <a:tr h="554877">
                <a:tc>
                  <a:txBody>
                    <a:bodyPr/>
                    <a:lstStyle/>
                    <a:p>
                      <a:pPr algn="ctr" fontAlgn="b"/>
                      <a:r>
                        <a:rPr lang="es-CO" sz="2000" u="none" strike="noStrike">
                          <a:effectLst/>
                        </a:rPr>
                        <a:t>CONCEPTO</a:t>
                      </a:r>
                      <a:endParaRPr lang="es-CO" sz="2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CO" sz="2000" u="none" strike="noStrike" dirty="0">
                          <a:effectLst/>
                        </a:rPr>
                        <a:t> VALOR </a:t>
                      </a:r>
                      <a:endParaRPr lang="es-CO"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91788513"/>
                  </a:ext>
                </a:extLst>
              </a:tr>
              <a:tr h="1004328">
                <a:tc>
                  <a:txBody>
                    <a:bodyPr/>
                    <a:lstStyle/>
                    <a:p>
                      <a:pPr algn="l" fontAlgn="b"/>
                      <a:r>
                        <a:rPr lang="es-CO" sz="2000" u="none" strike="noStrike">
                          <a:effectLst/>
                        </a:rPr>
                        <a:t>ACUERDOS DE PAGO</a:t>
                      </a:r>
                      <a:endParaRPr lang="es-CO"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CO" sz="2000" u="none" strike="noStrike" dirty="0">
                          <a:effectLst/>
                        </a:rPr>
                        <a:t>   24,679,404.00 </a:t>
                      </a:r>
                      <a:endParaRPr lang="es-CO"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49380516"/>
                  </a:ext>
                </a:extLst>
              </a:tr>
              <a:tr h="1004328">
                <a:tc>
                  <a:txBody>
                    <a:bodyPr/>
                    <a:lstStyle/>
                    <a:p>
                      <a:pPr algn="l" fontAlgn="b"/>
                      <a:r>
                        <a:rPr lang="es-CO" sz="2000" u="none" strike="noStrike">
                          <a:effectLst/>
                        </a:rPr>
                        <a:t>RECAUDO POR CORTES</a:t>
                      </a:r>
                      <a:endParaRPr lang="es-CO"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CO" sz="2000" u="none" strike="noStrike" dirty="0">
                          <a:effectLst/>
                        </a:rPr>
                        <a:t>   22,380,432.00 </a:t>
                      </a:r>
                      <a:endParaRPr lang="es-CO"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38213647"/>
                  </a:ext>
                </a:extLst>
              </a:tr>
              <a:tr h="1004328">
                <a:tc>
                  <a:txBody>
                    <a:bodyPr/>
                    <a:lstStyle/>
                    <a:p>
                      <a:pPr algn="l" fontAlgn="b"/>
                      <a:r>
                        <a:rPr lang="es-CO" sz="2000" b="1" u="none" strike="noStrike" dirty="0">
                          <a:effectLst/>
                        </a:rPr>
                        <a:t>TOTAL</a:t>
                      </a:r>
                      <a:endParaRPr lang="es-CO"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CO" sz="2000" b="1" u="none" strike="noStrike" dirty="0">
                          <a:effectLst/>
                        </a:rPr>
                        <a:t>   47,059,836.00 </a:t>
                      </a:r>
                      <a:endParaRPr lang="es-CO"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075794"/>
                  </a:ext>
                </a:extLst>
              </a:tr>
            </a:tbl>
          </a:graphicData>
        </a:graphic>
      </p:graphicFrame>
      <p:sp>
        <p:nvSpPr>
          <p:cNvPr id="8" name="Rectángulo 7"/>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Facturación y Jurídica– </a:t>
            </a:r>
            <a:r>
              <a:rPr lang="es-CO" sz="1100" i="1" dirty="0">
                <a:latin typeface="Century Gothic" panose="020B0502020202020204" pitchFamily="34" charset="0"/>
                <a:ea typeface="Calibri" panose="020F0502020204030204" pitchFamily="34" charset="0"/>
                <a:cs typeface="Times New Roman" panose="02020603050405020304" pitchFamily="18" charset="0"/>
              </a:rPr>
              <a:t>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3430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332408" y="619930"/>
            <a:ext cx="4770192" cy="390813"/>
          </a:xfrm>
          <a:prstGeom prst="rect">
            <a:avLst/>
          </a:prstGeom>
        </p:spPr>
        <p:txBody>
          <a:bodyPr wrap="square">
            <a:spAutoFit/>
          </a:bodyPr>
          <a:lstStyle/>
          <a:p>
            <a:pPr marR="0" lvl="0">
              <a:lnSpc>
                <a:spcPct val="115000"/>
              </a:lnSpc>
              <a:spcBef>
                <a:spcPts val="0"/>
              </a:spcBef>
              <a:spcAft>
                <a:spcPts val="1000"/>
              </a:spcAft>
            </a:pP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RECAUDO MES A MES 2019-2022</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9FE02FEA-7696-2741-FC8A-E8184106812D}"/>
              </a:ext>
            </a:extLst>
          </p:cNvPr>
          <p:cNvGraphicFramePr>
            <a:graphicFrameLocks noGrp="1"/>
          </p:cNvGraphicFramePr>
          <p:nvPr>
            <p:extLst>
              <p:ext uri="{D42A27DB-BD31-4B8C-83A1-F6EECF244321}">
                <p14:modId xmlns:p14="http://schemas.microsoft.com/office/powerpoint/2010/main" val="3286256066"/>
              </p:ext>
            </p:extLst>
          </p:nvPr>
        </p:nvGraphicFramePr>
        <p:xfrm>
          <a:off x="1651341" y="3759569"/>
          <a:ext cx="8132326" cy="3098431"/>
        </p:xfrm>
        <a:graphic>
          <a:graphicData uri="http://schemas.openxmlformats.org/drawingml/2006/table">
            <a:tbl>
              <a:tblPr/>
              <a:tblGrid>
                <a:gridCol w="348813">
                  <a:extLst>
                    <a:ext uri="{9D8B030D-6E8A-4147-A177-3AD203B41FA5}">
                      <a16:colId xmlns:a16="http://schemas.microsoft.com/office/drawing/2014/main" val="4270434261"/>
                    </a:ext>
                  </a:extLst>
                </a:gridCol>
                <a:gridCol w="1136134">
                  <a:extLst>
                    <a:ext uri="{9D8B030D-6E8A-4147-A177-3AD203B41FA5}">
                      <a16:colId xmlns:a16="http://schemas.microsoft.com/office/drawing/2014/main" val="393579728"/>
                    </a:ext>
                  </a:extLst>
                </a:gridCol>
                <a:gridCol w="896948">
                  <a:extLst>
                    <a:ext uri="{9D8B030D-6E8A-4147-A177-3AD203B41FA5}">
                      <a16:colId xmlns:a16="http://schemas.microsoft.com/office/drawing/2014/main" val="2831551085"/>
                    </a:ext>
                  </a:extLst>
                </a:gridCol>
                <a:gridCol w="847117">
                  <a:extLst>
                    <a:ext uri="{9D8B030D-6E8A-4147-A177-3AD203B41FA5}">
                      <a16:colId xmlns:a16="http://schemas.microsoft.com/office/drawing/2014/main" val="1385571517"/>
                    </a:ext>
                  </a:extLst>
                </a:gridCol>
                <a:gridCol w="1395251">
                  <a:extLst>
                    <a:ext uri="{9D8B030D-6E8A-4147-A177-3AD203B41FA5}">
                      <a16:colId xmlns:a16="http://schemas.microsoft.com/office/drawing/2014/main" val="1458714977"/>
                    </a:ext>
                  </a:extLst>
                </a:gridCol>
                <a:gridCol w="1325490">
                  <a:extLst>
                    <a:ext uri="{9D8B030D-6E8A-4147-A177-3AD203B41FA5}">
                      <a16:colId xmlns:a16="http://schemas.microsoft.com/office/drawing/2014/main" val="4272014751"/>
                    </a:ext>
                  </a:extLst>
                </a:gridCol>
                <a:gridCol w="1275659">
                  <a:extLst>
                    <a:ext uri="{9D8B030D-6E8A-4147-A177-3AD203B41FA5}">
                      <a16:colId xmlns:a16="http://schemas.microsoft.com/office/drawing/2014/main" val="3089848763"/>
                    </a:ext>
                  </a:extLst>
                </a:gridCol>
                <a:gridCol w="906914">
                  <a:extLst>
                    <a:ext uri="{9D8B030D-6E8A-4147-A177-3AD203B41FA5}">
                      <a16:colId xmlns:a16="http://schemas.microsoft.com/office/drawing/2014/main" val="1124170568"/>
                    </a:ext>
                  </a:extLst>
                </a:gridCol>
              </a:tblGrid>
              <a:tr h="237710">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000" b="1" i="0" u="none" strike="noStrike">
                          <a:solidFill>
                            <a:srgbClr val="000000"/>
                          </a:solidFill>
                          <a:effectLst/>
                          <a:latin typeface="Arial Narrow" panose="020B0606020202030204" pitchFamily="34" charset="0"/>
                        </a:rPr>
                        <a:t> </a:t>
                      </a:r>
                    </a:p>
                  </a:txBody>
                  <a:tcPr marL="7901" marR="7901" marT="790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1" i="0" u="none" strike="noStrike">
                          <a:solidFill>
                            <a:srgbClr val="000000"/>
                          </a:solidFill>
                          <a:effectLst/>
                          <a:latin typeface="Arial Narrow" panose="020B0606020202030204" pitchFamily="34" charset="0"/>
                        </a:rPr>
                        <a:t> </a:t>
                      </a:r>
                    </a:p>
                  </a:txBody>
                  <a:tcPr marL="7901" marR="7901" marT="790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1" i="0" u="none" strike="noStrike">
                          <a:solidFill>
                            <a:srgbClr val="000000"/>
                          </a:solidFill>
                          <a:effectLst/>
                          <a:latin typeface="Arial Narrow" panose="020B0606020202030204" pitchFamily="34" charset="0"/>
                        </a:rPr>
                        <a:t> </a:t>
                      </a:r>
                    </a:p>
                  </a:txBody>
                  <a:tcPr marL="7901" marR="7901" marT="790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1" i="0" u="none" strike="noStrike">
                          <a:solidFill>
                            <a:srgbClr val="000000"/>
                          </a:solidFill>
                          <a:effectLst/>
                          <a:latin typeface="Arial Narrow" panose="020B0606020202030204" pitchFamily="34" charset="0"/>
                        </a:rPr>
                        <a:t> </a:t>
                      </a:r>
                    </a:p>
                  </a:txBody>
                  <a:tcPr marL="7901" marR="7901" marT="790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1" i="0" u="none" strike="noStrike" dirty="0">
                          <a:solidFill>
                            <a:srgbClr val="000000"/>
                          </a:solidFill>
                          <a:effectLst/>
                          <a:latin typeface="Arial Narrow" panose="020B0606020202030204" pitchFamily="34" charset="0"/>
                        </a:rPr>
                        <a:t> </a:t>
                      </a:r>
                    </a:p>
                  </a:txBody>
                  <a:tcPr marL="7901" marR="7901" marT="790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1" i="0" u="none" strike="noStrike">
                          <a:solidFill>
                            <a:srgbClr val="000000"/>
                          </a:solidFill>
                          <a:effectLst/>
                          <a:latin typeface="Arial Narrow" panose="020B0606020202030204" pitchFamily="34" charset="0"/>
                        </a:rPr>
                        <a:t> </a:t>
                      </a:r>
                    </a:p>
                  </a:txBody>
                  <a:tcPr marL="7901" marR="7901" marT="790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1" i="0" u="none" strike="noStrike" dirty="0">
                          <a:solidFill>
                            <a:srgbClr val="000000"/>
                          </a:solidFill>
                          <a:effectLst/>
                          <a:latin typeface="Arial Narrow" panose="020B0606020202030204" pitchFamily="34" charset="0"/>
                        </a:rPr>
                        <a:t> </a:t>
                      </a:r>
                    </a:p>
                  </a:txBody>
                  <a:tcPr marL="7901" marR="7901" marT="790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16535945"/>
                  </a:ext>
                </a:extLst>
              </a:tr>
              <a:tr h="393452">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ctr"/>
                      <a:r>
                        <a:rPr lang="es-CO" sz="1200" b="1" i="0" u="none" strike="noStrike">
                          <a:solidFill>
                            <a:srgbClr val="000000"/>
                          </a:solidFill>
                          <a:effectLst/>
                          <a:latin typeface="Arial Narrow" panose="020B0606020202030204" pitchFamily="34" charset="0"/>
                        </a:rPr>
                        <a:t>PRESUPUESTO 2022</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a:txBody>
                    <a:bodyPr/>
                    <a:lstStyle/>
                    <a:p>
                      <a:pPr algn="ctr" fontAlgn="ctr"/>
                      <a:r>
                        <a:rPr lang="es-CO" sz="1200" b="1" i="0" u="none" strike="noStrike">
                          <a:solidFill>
                            <a:srgbClr val="000000"/>
                          </a:solidFill>
                          <a:effectLst/>
                          <a:latin typeface="Arial Narrow" panose="020B0606020202030204" pitchFamily="34" charset="0"/>
                        </a:rPr>
                        <a:t>PRESUPUESTO INCIAL</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200" b="1" i="0" u="none" strike="noStrike">
                          <a:solidFill>
                            <a:srgbClr val="000000"/>
                          </a:solidFill>
                          <a:effectLst/>
                          <a:latin typeface="Arial Narrow" panose="020B0606020202030204" pitchFamily="34" charset="0"/>
                        </a:rPr>
                        <a:t>ADICIONES</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200" b="1" i="0" u="none" strike="noStrike">
                          <a:solidFill>
                            <a:srgbClr val="000000"/>
                          </a:solidFill>
                          <a:effectLst/>
                          <a:latin typeface="Arial Narrow" panose="020B0606020202030204" pitchFamily="34" charset="0"/>
                        </a:rPr>
                        <a:t>PRESUPUESTO FINAL</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000" b="0" i="0" u="none" strike="noStrike" dirty="0">
                          <a:solidFill>
                            <a:srgbClr val="000000"/>
                          </a:solidFill>
                          <a:effectLst/>
                          <a:latin typeface="Arial Narrow" panose="020B0606020202030204" pitchFamily="34" charset="0"/>
                        </a:rPr>
                        <a:t> </a:t>
                      </a:r>
                    </a:p>
                  </a:txBody>
                  <a:tcPr marL="7901" marR="7901" marT="790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21005268"/>
                  </a:ext>
                </a:extLst>
              </a:tr>
              <a:tr h="270498">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l" fontAlgn="ctr"/>
                      <a:r>
                        <a:rPr lang="es-CO" sz="1300" b="0" i="0" u="none" strike="noStrike">
                          <a:solidFill>
                            <a:srgbClr val="000000"/>
                          </a:solidFill>
                          <a:effectLst/>
                          <a:latin typeface="Arial Narrow" panose="020B0606020202030204" pitchFamily="34" charset="0"/>
                        </a:rPr>
                        <a:t>PRESUPUESTO POR FACTURACIÓN 2022</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l" fontAlgn="b"/>
                      <a:r>
                        <a:rPr lang="es-CO" sz="1300" b="0" i="0" u="none" strike="noStrike">
                          <a:solidFill>
                            <a:srgbClr val="000000"/>
                          </a:solidFill>
                          <a:effectLst/>
                          <a:latin typeface="Arial Narrow" panose="020B0606020202030204" pitchFamily="34" charset="0"/>
                        </a:rPr>
                        <a:t> $           796.957.222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                            -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        796.957.222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29975688"/>
                  </a:ext>
                </a:extLst>
              </a:tr>
              <a:tr h="270498">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l" fontAlgn="ctr"/>
                      <a:r>
                        <a:rPr lang="es-CO" sz="1300" b="0" i="0" u="none" strike="noStrike">
                          <a:solidFill>
                            <a:srgbClr val="000000"/>
                          </a:solidFill>
                          <a:effectLst/>
                          <a:latin typeface="Arial Narrow" panose="020B0606020202030204" pitchFamily="34" charset="0"/>
                        </a:rPr>
                        <a:t>PRESUPUESTO POR SUSBSIDIOS 2022</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l" fontAlgn="b"/>
                      <a:r>
                        <a:rPr lang="es-CO" sz="1300" b="0" i="0" u="none" strike="noStrike">
                          <a:solidFill>
                            <a:srgbClr val="000000"/>
                          </a:solidFill>
                          <a:effectLst/>
                          <a:latin typeface="Arial Narrow" panose="020B0606020202030204" pitchFamily="34" charset="0"/>
                        </a:rPr>
                        <a:t> $        1.610.465.426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                            -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     1.610.465.426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43414429"/>
                  </a:ext>
                </a:extLst>
              </a:tr>
              <a:tr h="270498">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l" fontAlgn="ctr"/>
                      <a:r>
                        <a:rPr lang="es-CO" sz="1300" b="1" i="0" u="none" strike="noStrike">
                          <a:solidFill>
                            <a:srgbClr val="000000"/>
                          </a:solidFill>
                          <a:effectLst/>
                          <a:latin typeface="Arial Narrow" panose="020B0606020202030204" pitchFamily="34" charset="0"/>
                        </a:rPr>
                        <a:t>TOTAL PRESUPUESTO </a:t>
                      </a:r>
                    </a:p>
                  </a:txBody>
                  <a:tcPr marL="7901" marR="7901" marT="79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l" fontAlgn="b"/>
                      <a:r>
                        <a:rPr lang="es-CO" sz="1300" b="1" i="0" u="none" strike="noStrike">
                          <a:solidFill>
                            <a:srgbClr val="000000"/>
                          </a:solidFill>
                          <a:effectLst/>
                          <a:latin typeface="Arial Narrow" panose="020B0606020202030204" pitchFamily="34" charset="0"/>
                        </a:rPr>
                        <a:t> $        2.407.422.648 </a:t>
                      </a:r>
                    </a:p>
                  </a:txBody>
                  <a:tcPr marL="7901" marR="7901" marT="79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1" i="0" u="none" strike="noStrike">
                          <a:solidFill>
                            <a:srgbClr val="000000"/>
                          </a:solidFill>
                          <a:effectLst/>
                          <a:latin typeface="Arial Narrow" panose="020B0606020202030204" pitchFamily="34" charset="0"/>
                        </a:rPr>
                        <a:t> $                            - </a:t>
                      </a:r>
                    </a:p>
                  </a:txBody>
                  <a:tcPr marL="7901" marR="7901" marT="79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1" i="0" u="none" strike="noStrike">
                          <a:solidFill>
                            <a:srgbClr val="000000"/>
                          </a:solidFill>
                          <a:effectLst/>
                          <a:latin typeface="Arial Narrow" panose="020B0606020202030204" pitchFamily="34" charset="0"/>
                        </a:rPr>
                        <a:t> $     2.407.422.648 </a:t>
                      </a:r>
                    </a:p>
                  </a:txBody>
                  <a:tcPr marL="7901" marR="7901" marT="79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35749884"/>
                  </a:ext>
                </a:extLst>
              </a:tr>
              <a:tr h="172134">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68317557"/>
                  </a:ext>
                </a:extLst>
              </a:tr>
              <a:tr h="393452">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ctr"/>
                      <a:r>
                        <a:rPr lang="es-CO" sz="1200" b="1" i="0" u="none" strike="noStrike">
                          <a:solidFill>
                            <a:srgbClr val="000000"/>
                          </a:solidFill>
                          <a:effectLst/>
                          <a:latin typeface="Arial Narrow" panose="020B0606020202030204" pitchFamily="34" charset="0"/>
                        </a:rPr>
                        <a:t>RECAUDO 2022</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endParaRPr lang="es-CO"/>
                    </a:p>
                  </a:txBody>
                  <a:tcPr/>
                </a:tc>
                <a:tc>
                  <a:txBody>
                    <a:bodyPr/>
                    <a:lstStyle/>
                    <a:p>
                      <a:pPr algn="ctr" fontAlgn="ctr"/>
                      <a:r>
                        <a:rPr lang="es-CO" sz="1200" b="1" i="0" u="none" strike="noStrike">
                          <a:solidFill>
                            <a:srgbClr val="000000"/>
                          </a:solidFill>
                          <a:effectLst/>
                          <a:latin typeface="Arial Narrow" panose="020B0606020202030204" pitchFamily="34" charset="0"/>
                        </a:rPr>
                        <a:t>RECAUDO TOTAL </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200" b="1" i="0" u="none" strike="noStrike">
                          <a:solidFill>
                            <a:srgbClr val="000000"/>
                          </a:solidFill>
                          <a:effectLst/>
                          <a:latin typeface="Arial Narrow" panose="020B0606020202030204" pitchFamily="34" charset="0"/>
                        </a:rPr>
                        <a:t>PENDIENTE POR RECAUDAR</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56717928"/>
                  </a:ext>
                </a:extLst>
              </a:tr>
              <a:tr h="270498">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l" fontAlgn="ctr"/>
                      <a:r>
                        <a:rPr lang="es-CO" sz="1300" b="0" i="0" u="none" strike="noStrike">
                          <a:solidFill>
                            <a:srgbClr val="000000"/>
                          </a:solidFill>
                          <a:effectLst/>
                          <a:latin typeface="Arial Narrow" panose="020B0606020202030204" pitchFamily="34" charset="0"/>
                        </a:rPr>
                        <a:t>RECAUDO POR FACTURACIÓN 2022</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l" fontAlgn="b"/>
                      <a:r>
                        <a:rPr lang="es-CO" sz="1300" b="0" i="0" u="none" strike="noStrike">
                          <a:solidFill>
                            <a:srgbClr val="000000"/>
                          </a:solidFill>
                          <a:effectLst/>
                          <a:latin typeface="Arial Narrow" panose="020B0606020202030204" pitchFamily="34" charset="0"/>
                        </a:rPr>
                        <a:t> $           233.542.565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          563.414.657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300" b="1" i="0" u="none" strike="noStrike">
                          <a:solidFill>
                            <a:srgbClr val="FF0000"/>
                          </a:solidFill>
                          <a:effectLst/>
                          <a:latin typeface="Arial Narrow" panose="020B0606020202030204" pitchFamily="34" charset="0"/>
                        </a:rPr>
                        <a:t> $     62.601.628,56 </a:t>
                      </a:r>
                    </a:p>
                  </a:txBody>
                  <a:tcPr marL="7901" marR="7901" marT="790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424933320"/>
                  </a:ext>
                </a:extLst>
              </a:tr>
              <a:tr h="270498">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l" fontAlgn="ctr"/>
                      <a:r>
                        <a:rPr lang="es-CO" sz="1300" b="0" i="0" u="none" strike="noStrike">
                          <a:solidFill>
                            <a:srgbClr val="000000"/>
                          </a:solidFill>
                          <a:effectLst/>
                          <a:latin typeface="Arial Narrow" panose="020B0606020202030204" pitchFamily="34" charset="0"/>
                        </a:rPr>
                        <a:t>RECAUDO POR SUSBSIDIOS 2022</a:t>
                      </a:r>
                    </a:p>
                  </a:txBody>
                  <a:tcPr marL="7901" marR="7901" marT="7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l" fontAlgn="b"/>
                      <a:r>
                        <a:rPr lang="es-CO" sz="1300" b="0" i="0" u="none" strike="noStrike">
                          <a:solidFill>
                            <a:srgbClr val="000000"/>
                          </a:solidFill>
                          <a:effectLst/>
                          <a:latin typeface="Arial Narrow" panose="020B0606020202030204" pitchFamily="34" charset="0"/>
                        </a:rPr>
                        <a:t> $           268.718.281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       1.341.747.145 </a:t>
                      </a:r>
                    </a:p>
                  </a:txBody>
                  <a:tcPr marL="7901" marR="7901" marT="7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1" i="0" u="none" strike="noStrike">
                          <a:solidFill>
                            <a:srgbClr val="FF0000"/>
                          </a:solidFill>
                          <a:effectLst/>
                          <a:latin typeface="Arial Narrow" panose="020B0606020202030204" pitchFamily="34" charset="0"/>
                        </a:rPr>
                        <a:t> $   134.174.714,50 </a:t>
                      </a:r>
                    </a:p>
                  </a:txBody>
                  <a:tcPr marL="7901" marR="7901" marT="7901"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91821099"/>
                  </a:ext>
                </a:extLst>
              </a:tr>
              <a:tr h="270498">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l" fontAlgn="ctr"/>
                      <a:r>
                        <a:rPr lang="es-CO" sz="1300" b="1" i="0" u="none" strike="noStrike">
                          <a:solidFill>
                            <a:srgbClr val="000000"/>
                          </a:solidFill>
                          <a:effectLst/>
                          <a:latin typeface="Arial Narrow" panose="020B0606020202030204" pitchFamily="34" charset="0"/>
                        </a:rPr>
                        <a:t>TOTAL</a:t>
                      </a:r>
                    </a:p>
                  </a:txBody>
                  <a:tcPr marL="7901" marR="7901" marT="79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l" fontAlgn="b"/>
                      <a:r>
                        <a:rPr lang="es-CO" sz="1300" b="1" i="0" u="none" strike="noStrike">
                          <a:solidFill>
                            <a:srgbClr val="000000"/>
                          </a:solidFill>
                          <a:effectLst/>
                          <a:latin typeface="Arial Narrow" panose="020B0606020202030204" pitchFamily="34" charset="0"/>
                        </a:rPr>
                        <a:t> $           502.260.846 </a:t>
                      </a:r>
                    </a:p>
                  </a:txBody>
                  <a:tcPr marL="7901" marR="7901" marT="79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1" i="0" u="none" strike="noStrike">
                          <a:solidFill>
                            <a:srgbClr val="FF0000"/>
                          </a:solidFill>
                          <a:effectLst/>
                          <a:latin typeface="Arial Narrow" panose="020B0606020202030204" pitchFamily="34" charset="0"/>
                        </a:rPr>
                        <a:t> $       1.905.161.802 </a:t>
                      </a:r>
                    </a:p>
                  </a:txBody>
                  <a:tcPr marL="7901" marR="7901" marT="79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s-CO" sz="1300" b="0" i="0" u="none" strike="noStrike">
                          <a:solidFill>
                            <a:srgbClr val="000000"/>
                          </a:solidFill>
                          <a:effectLst/>
                          <a:latin typeface="Arial Narrow" panose="020B0606020202030204" pitchFamily="34" charset="0"/>
                        </a:rPr>
                        <a:t> </a:t>
                      </a:r>
                    </a:p>
                  </a:txBody>
                  <a:tcPr marL="7901" marR="7901" marT="7901"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180747146"/>
                  </a:ext>
                </a:extLst>
              </a:tr>
              <a:tr h="278695">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Arial Narrow" panose="020B0606020202030204" pitchFamily="34" charset="0"/>
                        </a:rPr>
                        <a:t> </a:t>
                      </a:r>
                    </a:p>
                  </a:txBody>
                  <a:tcPr marL="7901" marR="7901" marT="7901"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000" b="0" i="0" u="none" strike="noStrike" dirty="0">
                          <a:solidFill>
                            <a:srgbClr val="000000"/>
                          </a:solidFill>
                          <a:effectLst/>
                          <a:latin typeface="Arial Narrow" panose="020B0606020202030204" pitchFamily="34" charset="0"/>
                        </a:rPr>
                        <a:t> </a:t>
                      </a:r>
                    </a:p>
                  </a:txBody>
                  <a:tcPr marL="7901" marR="7901" marT="790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7683919"/>
                  </a:ext>
                </a:extLst>
              </a:tr>
            </a:tbl>
          </a:graphicData>
        </a:graphic>
      </p:graphicFrame>
      <p:pic>
        <p:nvPicPr>
          <p:cNvPr id="6" name="Imagen 5"/>
          <p:cNvPicPr>
            <a:picLocks noChangeAspect="1"/>
          </p:cNvPicPr>
          <p:nvPr/>
        </p:nvPicPr>
        <p:blipFill>
          <a:blip r:embed="rId2"/>
          <a:stretch>
            <a:fillRect/>
          </a:stretch>
        </p:blipFill>
        <p:spPr>
          <a:xfrm>
            <a:off x="0" y="1534764"/>
            <a:ext cx="12077806" cy="1557220"/>
          </a:xfrm>
          <a:prstGeom prst="rect">
            <a:avLst/>
          </a:prstGeom>
        </p:spPr>
      </p:pic>
    </p:spTree>
    <p:extLst>
      <p:ext uri="{BB962C8B-B14F-4D97-AF65-F5344CB8AC3E}">
        <p14:creationId xmlns:p14="http://schemas.microsoft.com/office/powerpoint/2010/main" val="2402005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004" t="18621" b="5836"/>
          <a:stretch/>
        </p:blipFill>
        <p:spPr>
          <a:xfrm>
            <a:off x="0" y="0"/>
            <a:ext cx="12192000" cy="6857999"/>
          </a:xfrm>
          <a:prstGeom prst="rect">
            <a:avLst/>
          </a:prstGeom>
        </p:spPr>
      </p:pic>
    </p:spTree>
    <p:extLst>
      <p:ext uri="{BB962C8B-B14F-4D97-AF65-F5344CB8AC3E}">
        <p14:creationId xmlns:p14="http://schemas.microsoft.com/office/powerpoint/2010/main" val="4288979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93800" y="528935"/>
            <a:ext cx="8191500" cy="646331"/>
          </a:xfrm>
          <a:prstGeom prst="rect">
            <a:avLst/>
          </a:prstGeom>
        </p:spPr>
        <p:txBody>
          <a:bodyPr wrap="square">
            <a:spAutoFit/>
          </a:bodyPr>
          <a:lstStyle/>
          <a:p>
            <a:pPr algn="ct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4. CONEXIÓN </a:t>
            </a:r>
            <a:r>
              <a:rPr lang="es-CO" b="1" u="sng" dirty="0">
                <a:latin typeface="Bookman Old Style" panose="02050604050505020204" pitchFamily="18" charset="0"/>
                <a:ea typeface="Calibri" panose="020F0502020204030204" pitchFamily="34" charset="0"/>
                <a:cs typeface="Times New Roman" panose="02020603050405020304" pitchFamily="18" charset="0"/>
              </a:rPr>
              <a:t>SERVICIO DE AGUA INSTITUCIÓN EDUCATIVA LUIS EDUARDO DIAZ –SECCIÓN PRIMARIA </a:t>
            </a:r>
            <a:endParaRPr lang="es-CO" u="sng" dirty="0"/>
          </a:p>
        </p:txBody>
      </p:sp>
      <p:sp>
        <p:nvSpPr>
          <p:cNvPr id="3" name="Rectángulo 2"/>
          <p:cNvSpPr/>
          <p:nvPr/>
        </p:nvSpPr>
        <p:spPr>
          <a:xfrm>
            <a:off x="977900" y="2562134"/>
            <a:ext cx="3886200" cy="1200329"/>
          </a:xfrm>
          <a:prstGeom prst="rect">
            <a:avLst/>
          </a:prstGeom>
        </p:spPr>
        <p:txBody>
          <a:bodyPr wrap="square">
            <a:spAutoFit/>
          </a:bodyPr>
          <a:lstStyle/>
          <a:p>
            <a:pPr marL="457200" marR="0" algn="just">
              <a:spcBef>
                <a:spcPts val="0"/>
              </a:spcBef>
              <a:spcAft>
                <a:spcPts val="0"/>
              </a:spcAft>
            </a:pPr>
            <a:r>
              <a:rPr lang="es-CO" dirty="0">
                <a:latin typeface="Bookman Old Style" panose="02050604050505020204" pitchFamily="18" charset="0"/>
                <a:ea typeface="Calibri" panose="020F0502020204030204" pitchFamily="34" charset="0"/>
                <a:cs typeface="Times New Roman" panose="02020603050405020304" pitchFamily="18" charset="0"/>
              </a:rPr>
              <a:t>Se realiza acometida para la conexión al sistema de acueducto, desde la red matriz hasta el medidor</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6451600" y="2052635"/>
            <a:ext cx="2933700" cy="2219325"/>
          </a:xfrm>
          <a:prstGeom prst="rect">
            <a:avLst/>
          </a:prstGeom>
        </p:spPr>
      </p:pic>
      <p:sp>
        <p:nvSpPr>
          <p:cNvPr id="5" name="Elipse 4"/>
          <p:cNvSpPr/>
          <p:nvPr/>
        </p:nvSpPr>
        <p:spPr>
          <a:xfrm>
            <a:off x="6997700" y="2324100"/>
            <a:ext cx="774700" cy="685800"/>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CO"/>
          </a:p>
        </p:txBody>
      </p:sp>
      <p:sp>
        <p:nvSpPr>
          <p:cNvPr id="6" name="Rectángulo 5"/>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Operativa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4147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54000" y="1034140"/>
            <a:ext cx="11359707" cy="5823860"/>
          </a:xfrm>
          <a:prstGeom prst="rect">
            <a:avLst/>
          </a:prstGeom>
        </p:spPr>
      </p:pic>
      <p:sp>
        <p:nvSpPr>
          <p:cNvPr id="8" name="Rectángulo 7"/>
          <p:cNvSpPr/>
          <p:nvPr/>
        </p:nvSpPr>
        <p:spPr>
          <a:xfrm>
            <a:off x="952500" y="286435"/>
            <a:ext cx="8280400" cy="369332"/>
          </a:xfrm>
          <a:prstGeom prst="rect">
            <a:avLst/>
          </a:prstGeom>
        </p:spPr>
        <p:txBody>
          <a:bodyPr wrap="square">
            <a:spAutoFit/>
          </a:bodyPr>
          <a:lstStyle/>
          <a:p>
            <a:pPr marR="0" lvl="0" algn="just">
              <a:spcBef>
                <a:spcPts val="0"/>
              </a:spcBef>
              <a:spcAft>
                <a:spcPts val="0"/>
              </a:spcAft>
            </a:pP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5. DEUDAS </a:t>
            </a:r>
            <a:r>
              <a:rPr lang="es-CO" b="1" u="sng" dirty="0">
                <a:latin typeface="Bookman Old Style" panose="02050604050505020204" pitchFamily="18" charset="0"/>
                <a:ea typeface="Calibri" panose="020F0502020204030204" pitchFamily="34" charset="0"/>
                <a:cs typeface="Times New Roman" panose="02020603050405020304" pitchFamily="18" charset="0"/>
              </a:rPr>
              <a:t>DE LA EMPRESA AGUAS &amp; ASEO DE YONDÓ S.A E.S. P</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0785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a:graphicFrameLocks/>
          </p:cNvGraphicFramePr>
          <p:nvPr>
            <p:extLst>
              <p:ext uri="{D42A27DB-BD31-4B8C-83A1-F6EECF244321}">
                <p14:modId xmlns:p14="http://schemas.microsoft.com/office/powerpoint/2010/main" val="1677437453"/>
              </p:ext>
            </p:extLst>
          </p:nvPr>
        </p:nvGraphicFramePr>
        <p:xfrm>
          <a:off x="6019800" y="228040"/>
          <a:ext cx="6172200" cy="5448860"/>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n 7"/>
          <p:cNvPicPr>
            <a:picLocks noChangeAspect="1"/>
          </p:cNvPicPr>
          <p:nvPr/>
        </p:nvPicPr>
        <p:blipFill>
          <a:blip r:embed="rId3"/>
          <a:stretch>
            <a:fillRect/>
          </a:stretch>
        </p:blipFill>
        <p:spPr>
          <a:xfrm>
            <a:off x="165100" y="228040"/>
            <a:ext cx="5749634" cy="5448860"/>
          </a:xfrm>
          <a:prstGeom prst="rect">
            <a:avLst/>
          </a:prstGeom>
        </p:spPr>
      </p:pic>
      <p:pic>
        <p:nvPicPr>
          <p:cNvPr id="12" name="Imagen 11"/>
          <p:cNvPicPr>
            <a:picLocks noChangeAspect="1"/>
          </p:cNvPicPr>
          <p:nvPr/>
        </p:nvPicPr>
        <p:blipFill>
          <a:blip r:embed="rId4"/>
          <a:stretch>
            <a:fillRect/>
          </a:stretch>
        </p:blipFill>
        <p:spPr>
          <a:xfrm>
            <a:off x="7073900" y="5067300"/>
            <a:ext cx="2197100" cy="1917700"/>
          </a:xfrm>
          <a:prstGeom prst="rect">
            <a:avLst/>
          </a:prstGeom>
        </p:spPr>
      </p:pic>
      <p:sp>
        <p:nvSpPr>
          <p:cNvPr id="5" name="Rectángulo 4"/>
          <p:cNvSpPr/>
          <p:nvPr/>
        </p:nvSpPr>
        <p:spPr>
          <a:xfrm>
            <a:off x="1942908" y="6665495"/>
            <a:ext cx="6900304" cy="256993"/>
          </a:xfrm>
          <a:prstGeom prst="rect">
            <a:avLst/>
          </a:prstGeom>
        </p:spPr>
        <p:txBody>
          <a:bodyPr wrap="square">
            <a:spAutoFit/>
          </a:bodyPr>
          <a:lstStyle/>
          <a:p>
            <a:pPr algn="ctr">
              <a:lnSpc>
                <a:spcPct val="107000"/>
              </a:lnSpc>
              <a:spcAft>
                <a:spcPts val="800"/>
              </a:spcAft>
              <a:tabLst>
                <a:tab pos="1885950" algn="l"/>
              </a:tabLst>
            </a:pPr>
            <a:r>
              <a:rPr lang="es-CO" sz="10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000" i="1" dirty="0" smtClean="0">
                <a:latin typeface="Century Gothic" panose="020B0502020202020204" pitchFamily="34" charset="0"/>
                <a:ea typeface="Calibri" panose="020F0502020204030204" pitchFamily="34" charset="0"/>
                <a:cs typeface="Times New Roman" panose="02020603050405020304" pitchFamily="18" charset="0"/>
              </a:rPr>
              <a:t>Contable </a:t>
            </a:r>
            <a:r>
              <a:rPr lang="es-CO" sz="10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2032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91168" y="0"/>
            <a:ext cx="7874696" cy="388696"/>
          </a:xfrm>
          <a:prstGeom prst="rect">
            <a:avLst/>
          </a:prstGeom>
        </p:spPr>
        <p:txBody>
          <a:bodyPr wrap="square">
            <a:spAutoFit/>
          </a:bodyPr>
          <a:lstStyle/>
          <a:p>
            <a:pPr lvl="0" algn="just">
              <a:lnSpc>
                <a:spcPct val="107000"/>
              </a:lnSpc>
              <a:spcAft>
                <a:spcPts val="800"/>
              </a:spcAft>
            </a:pPr>
            <a:r>
              <a:rPr lang="es-CO" b="1" u="sng" dirty="0">
                <a:latin typeface="Bookman Old Style" panose="02050604050505020204" pitchFamily="18" charset="0"/>
                <a:ea typeface="Calibri" panose="020F0502020204030204" pitchFamily="34" charset="0"/>
                <a:cs typeface="Times New Roman" panose="02020603050405020304" pitchFamily="18" charset="0"/>
              </a:rPr>
              <a:t>1.	PLAN DE ACCIÓN CON PORCENTAJE DE EJECUCIÓN  </a:t>
            </a:r>
          </a:p>
        </p:txBody>
      </p:sp>
      <p:pic>
        <p:nvPicPr>
          <p:cNvPr id="6" name="Imagen 5"/>
          <p:cNvPicPr>
            <a:picLocks noChangeAspect="1"/>
          </p:cNvPicPr>
          <p:nvPr/>
        </p:nvPicPr>
        <p:blipFill rotWithShape="1">
          <a:blip r:embed="rId3"/>
          <a:srcRect l="23638" t="17452" r="28143" b="6070"/>
          <a:stretch/>
        </p:blipFill>
        <p:spPr>
          <a:xfrm>
            <a:off x="1997243" y="388696"/>
            <a:ext cx="6862546" cy="6264767"/>
          </a:xfrm>
          <a:prstGeom prst="rect">
            <a:avLst/>
          </a:prstGeom>
        </p:spPr>
      </p:pic>
    </p:spTree>
    <p:extLst>
      <p:ext uri="{BB962C8B-B14F-4D97-AF65-F5344CB8AC3E}">
        <p14:creationId xmlns:p14="http://schemas.microsoft.com/office/powerpoint/2010/main" val="6014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30300" y="813403"/>
            <a:ext cx="8166100" cy="369332"/>
          </a:xfrm>
          <a:prstGeom prst="rect">
            <a:avLst/>
          </a:prstGeom>
        </p:spPr>
        <p:txBody>
          <a:bodyPr wrap="square">
            <a:spAutoFit/>
          </a:bodyPr>
          <a:lstStyle/>
          <a:p>
            <a:pPr marR="0" lvl="0" algn="just">
              <a:spcBef>
                <a:spcPts val="0"/>
              </a:spcBef>
              <a:spcAft>
                <a:spcPts val="0"/>
              </a:spcAft>
            </a:pP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6. RELACIÓN </a:t>
            </a:r>
            <a:r>
              <a:rPr lang="es-CO" b="1" u="sng" dirty="0">
                <a:latin typeface="Bookman Old Style" panose="02050604050505020204" pitchFamily="18" charset="0"/>
                <a:ea typeface="Calibri" panose="020F0502020204030204" pitchFamily="34" charset="0"/>
                <a:cs typeface="Times New Roman" panose="02020603050405020304" pitchFamily="18" charset="0"/>
              </a:rPr>
              <a:t>DE PORCENTAJE DE LOS SOCIOS Y SUS NOMBRES. </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584244" y="2526418"/>
            <a:ext cx="9258211" cy="2498772"/>
          </a:xfrm>
          <a:prstGeom prst="rect">
            <a:avLst/>
          </a:prstGeom>
        </p:spPr>
      </p:pic>
      <p:sp>
        <p:nvSpPr>
          <p:cNvPr id="9" name="Rectángulo 8"/>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Contable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3088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071" y="1459927"/>
            <a:ext cx="2534119" cy="2896136"/>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564024" y="6334780"/>
            <a:ext cx="7321197" cy="523220"/>
          </a:xfrm>
          <a:prstGeom prst="rect">
            <a:avLst/>
          </a:prstGeom>
          <a:noFill/>
        </p:spPr>
        <p:txBody>
          <a:bodyPr wrap="square" rtlCol="0">
            <a:spAutoFit/>
          </a:bodyPr>
          <a:lstStyle/>
          <a:p>
            <a:pPr algn="ctr"/>
            <a:r>
              <a:rPr lang="es-CO" sz="2800" i="1" dirty="0">
                <a:latin typeface="Bookman Old Style" panose="02050604050505020204" pitchFamily="18" charset="0"/>
              </a:rPr>
              <a:t>GRACIAS </a:t>
            </a:r>
            <a:r>
              <a:rPr lang="es-CO" sz="2800" i="1" dirty="0" smtClean="0">
                <a:latin typeface="Bookman Old Style" panose="02050604050505020204" pitchFamily="18" charset="0"/>
              </a:rPr>
              <a:t>POR SU ATENCIÓN PRESTADA.</a:t>
            </a:r>
            <a:endParaRPr lang="es-CO" sz="2800" i="1" dirty="0">
              <a:latin typeface="Bookman Old Style" panose="02050604050505020204" pitchFamily="18" charset="0"/>
            </a:endParaRPr>
          </a:p>
        </p:txBody>
      </p:sp>
    </p:spTree>
    <p:extLst>
      <p:ext uri="{BB962C8B-B14F-4D97-AF65-F5344CB8AC3E}">
        <p14:creationId xmlns:p14="http://schemas.microsoft.com/office/powerpoint/2010/main" val="31242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3546" t="15699" r="28143" b="16941"/>
          <a:stretch/>
        </p:blipFill>
        <p:spPr>
          <a:xfrm>
            <a:off x="1541196" y="557530"/>
            <a:ext cx="7229825" cy="6300470"/>
          </a:xfrm>
          <a:prstGeom prst="rect">
            <a:avLst/>
          </a:prstGeom>
        </p:spPr>
      </p:pic>
    </p:spTree>
    <p:extLst>
      <p:ext uri="{BB962C8B-B14F-4D97-AF65-F5344CB8AC3E}">
        <p14:creationId xmlns:p14="http://schemas.microsoft.com/office/powerpoint/2010/main" val="2471091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6149" t="19353" r="20380" b="12105"/>
          <a:stretch/>
        </p:blipFill>
        <p:spPr>
          <a:xfrm>
            <a:off x="1597398" y="0"/>
            <a:ext cx="6704392" cy="4525146"/>
          </a:xfrm>
          <a:prstGeom prst="rect">
            <a:avLst/>
          </a:prstGeom>
        </p:spPr>
      </p:pic>
      <p:pic>
        <p:nvPicPr>
          <p:cNvPr id="4" name="Imagen 3"/>
          <p:cNvPicPr>
            <a:picLocks noChangeAspect="1"/>
          </p:cNvPicPr>
          <p:nvPr/>
        </p:nvPicPr>
        <p:blipFill rotWithShape="1">
          <a:blip r:embed="rId3"/>
          <a:srcRect l="15968" t="44630" r="20290" b="18694"/>
          <a:stretch/>
        </p:blipFill>
        <p:spPr>
          <a:xfrm>
            <a:off x="1597398" y="4448545"/>
            <a:ext cx="6704391" cy="2268080"/>
          </a:xfrm>
          <a:prstGeom prst="rect">
            <a:avLst/>
          </a:prstGeom>
        </p:spPr>
      </p:pic>
    </p:spTree>
    <p:extLst>
      <p:ext uri="{BB962C8B-B14F-4D97-AF65-F5344CB8AC3E}">
        <p14:creationId xmlns:p14="http://schemas.microsoft.com/office/powerpoint/2010/main" val="860719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486168" y="468203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 name="Imagen 2"/>
          <p:cNvPicPr>
            <a:picLocks noChangeAspect="1"/>
          </p:cNvPicPr>
          <p:nvPr/>
        </p:nvPicPr>
        <p:blipFill rotWithShape="1">
          <a:blip r:embed="rId2"/>
          <a:srcRect l="15741" t="20964" r="20370" b="7480"/>
          <a:stretch/>
        </p:blipFill>
        <p:spPr>
          <a:xfrm>
            <a:off x="1143000" y="723900"/>
            <a:ext cx="8763000" cy="6134100"/>
          </a:xfrm>
          <a:prstGeom prst="rect">
            <a:avLst/>
          </a:prstGeom>
        </p:spPr>
      </p:pic>
    </p:spTree>
    <p:extLst>
      <p:ext uri="{BB962C8B-B14F-4D97-AF65-F5344CB8AC3E}">
        <p14:creationId xmlns:p14="http://schemas.microsoft.com/office/powerpoint/2010/main" val="3150227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73818" y="60293"/>
            <a:ext cx="5679159" cy="405496"/>
          </a:xfrm>
          <a:prstGeom prst="rect">
            <a:avLst/>
          </a:prstGeom>
        </p:spPr>
        <p:txBody>
          <a:bodyPr wrap="square">
            <a:spAutoFit/>
          </a:bodyPr>
          <a:lstStyle/>
          <a:p>
            <a:pPr lvl="0" algn="ctr">
              <a:lnSpc>
                <a:spcPct val="107000"/>
              </a:lnSpc>
              <a:spcAft>
                <a:spcPts val="800"/>
              </a:spcAft>
            </a:pPr>
            <a:r>
              <a:rPr lang="es-CO" sz="2000" b="1" u="sng" dirty="0" smtClean="0">
                <a:latin typeface="Bookman Old Style" panose="02050604050505020204" pitchFamily="18" charset="0"/>
                <a:ea typeface="Calibri" panose="020F0502020204030204" pitchFamily="34" charset="0"/>
                <a:cs typeface="Times New Roman" panose="02020603050405020304" pitchFamily="18" charset="0"/>
              </a:rPr>
              <a:t>AREA OPERATIVA</a:t>
            </a:r>
            <a:endParaRPr lang="en-US" sz="20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167362" y="604964"/>
            <a:ext cx="5679159" cy="405496"/>
          </a:xfrm>
          <a:prstGeom prst="rect">
            <a:avLst/>
          </a:prstGeom>
        </p:spPr>
        <p:txBody>
          <a:bodyPr wrap="square">
            <a:spAutoFit/>
          </a:bodyPr>
          <a:lstStyle/>
          <a:p>
            <a:pPr lvl="0" algn="ctr">
              <a:lnSpc>
                <a:spcPct val="107000"/>
              </a:lnSpc>
              <a:spcAft>
                <a:spcPts val="800"/>
              </a:spcAft>
            </a:pPr>
            <a:r>
              <a:rPr lang="es-CO" sz="2000" b="1" dirty="0" smtClean="0">
                <a:latin typeface="Bookman Old Style" panose="02050604050505020204" pitchFamily="18" charset="0"/>
                <a:ea typeface="Calibri" panose="020F0502020204030204" pitchFamily="34" charset="0"/>
                <a:cs typeface="Times New Roman" panose="02020603050405020304" pitchFamily="18" charset="0"/>
              </a:rPr>
              <a:t>-SECTOR ALCANTARILLADO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12717"/>
          <a:stretch/>
        </p:blipFill>
        <p:spPr>
          <a:xfrm>
            <a:off x="704934" y="1288811"/>
            <a:ext cx="2628901" cy="258586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532" y="1228561"/>
            <a:ext cx="2510865" cy="264611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796" y="1258686"/>
            <a:ext cx="2443107" cy="2646110"/>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4531" y="4153022"/>
            <a:ext cx="2510865" cy="2209678"/>
          </a:xfrm>
          <a:prstGeom prst="rect">
            <a:avLst/>
          </a:prstGeom>
        </p:spPr>
      </p:pic>
      <p:pic>
        <p:nvPicPr>
          <p:cNvPr id="13" name="Imagen 12"/>
          <p:cNvPicPr>
            <a:picLocks noChangeAspect="1"/>
          </p:cNvPicPr>
          <p:nvPr/>
        </p:nvPicPr>
        <p:blipFill rotWithShape="1">
          <a:blip r:embed="rId6"/>
          <a:srcRect l="9738" r="23167"/>
          <a:stretch/>
        </p:blipFill>
        <p:spPr>
          <a:xfrm>
            <a:off x="671583" y="4153022"/>
            <a:ext cx="2695602" cy="2209678"/>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8239" y="4153022"/>
            <a:ext cx="2617664" cy="2374403"/>
          </a:xfrm>
          <a:prstGeom prst="rect">
            <a:avLst/>
          </a:prstGeom>
        </p:spPr>
      </p:pic>
      <p:sp>
        <p:nvSpPr>
          <p:cNvPr id="21" name="Rectángulo 20"/>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Operativa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382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2-05-24 at 10.47.48 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4" y="866774"/>
            <a:ext cx="9276774" cy="5102226"/>
          </a:xfrm>
          <a:prstGeom prst="rect">
            <a:avLst/>
          </a:prstGeom>
        </p:spPr>
      </p:pic>
      <p:sp>
        <p:nvSpPr>
          <p:cNvPr id="4" name="Rectángulo 3"/>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Operativa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538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17138" y="344342"/>
            <a:ext cx="5679159" cy="421654"/>
          </a:xfrm>
          <a:prstGeom prst="rect">
            <a:avLst/>
          </a:prstGeom>
        </p:spPr>
        <p:txBody>
          <a:bodyPr wrap="square">
            <a:spAutoFit/>
          </a:bodyPr>
          <a:lstStyle/>
          <a:p>
            <a:pPr lvl="0" algn="ctr">
              <a:lnSpc>
                <a:spcPct val="107000"/>
              </a:lnSpc>
              <a:spcAft>
                <a:spcPts val="800"/>
              </a:spcAft>
            </a:pPr>
            <a:r>
              <a:rPr lang="es-CO" sz="2000" b="1" dirty="0" smtClean="0">
                <a:latin typeface="Bookman Old Style" panose="02050604050505020204" pitchFamily="18" charset="0"/>
                <a:ea typeface="Calibri" panose="020F0502020204030204" pitchFamily="34" charset="0"/>
                <a:cs typeface="Times New Roman" panose="02020603050405020304" pitchFamily="18" charset="0"/>
              </a:rPr>
              <a:t>-SECTOR ASEO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3562059909"/>
              </p:ext>
            </p:extLst>
          </p:nvPr>
        </p:nvGraphicFramePr>
        <p:xfrm>
          <a:off x="279400" y="1280618"/>
          <a:ext cx="3581399" cy="486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1027" y="1704500"/>
            <a:ext cx="3331725" cy="4442300"/>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050" y="1704500"/>
            <a:ext cx="3331726" cy="4442300"/>
          </a:xfrm>
          <a:prstGeom prst="rect">
            <a:avLst/>
          </a:prstGeom>
        </p:spPr>
      </p:pic>
      <p:graphicFrame>
        <p:nvGraphicFramePr>
          <p:cNvPr id="9" name="Diagrama 8"/>
          <p:cNvGraphicFramePr/>
          <p:nvPr>
            <p:extLst>
              <p:ext uri="{D42A27DB-BD31-4B8C-83A1-F6EECF244321}">
                <p14:modId xmlns:p14="http://schemas.microsoft.com/office/powerpoint/2010/main" val="2868107542"/>
              </p:ext>
            </p:extLst>
          </p:nvPr>
        </p:nvGraphicFramePr>
        <p:xfrm>
          <a:off x="3456563" y="6286500"/>
          <a:ext cx="4838699" cy="4867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0" name="Grupo 9"/>
          <p:cNvGrpSpPr/>
          <p:nvPr/>
        </p:nvGrpSpPr>
        <p:grpSpPr>
          <a:xfrm>
            <a:off x="3456563" y="1126136"/>
            <a:ext cx="4833973" cy="486712"/>
            <a:chOff x="2362" y="0"/>
            <a:chExt cx="4833973" cy="486712"/>
          </a:xfrm>
        </p:grpSpPr>
        <p:sp>
          <p:nvSpPr>
            <p:cNvPr id="11" name="Rectángulo redondeado 10"/>
            <p:cNvSpPr/>
            <p:nvPr/>
          </p:nvSpPr>
          <p:spPr>
            <a:xfrm>
              <a:off x="2362" y="0"/>
              <a:ext cx="4833973" cy="486712"/>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CuadroTexto 11"/>
            <p:cNvSpPr txBox="1"/>
            <p:nvPr/>
          </p:nvSpPr>
          <p:spPr>
            <a:xfrm>
              <a:off x="16617" y="14255"/>
              <a:ext cx="4805463" cy="4582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CO" sz="2100" kern="1200" dirty="0" smtClean="0"/>
                <a:t>ANTES</a:t>
              </a:r>
              <a:endParaRPr lang="es-CO" sz="2100" kern="1200" dirty="0"/>
            </a:p>
          </p:txBody>
        </p:sp>
      </p:grpSp>
      <p:sp>
        <p:nvSpPr>
          <p:cNvPr id="13" name="Rectángulo 12"/>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Operativa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3168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56653" y="194243"/>
            <a:ext cx="5679159" cy="421654"/>
          </a:xfrm>
          <a:prstGeom prst="rect">
            <a:avLst/>
          </a:prstGeom>
        </p:spPr>
        <p:txBody>
          <a:bodyPr wrap="square">
            <a:spAutoFit/>
          </a:bodyPr>
          <a:lstStyle/>
          <a:p>
            <a:pPr lvl="0" algn="ctr">
              <a:lnSpc>
                <a:spcPct val="107000"/>
              </a:lnSpc>
              <a:spcAft>
                <a:spcPts val="800"/>
              </a:spcAft>
            </a:pPr>
            <a:r>
              <a:rPr lang="es-CO" sz="2000" b="1" dirty="0" smtClean="0">
                <a:latin typeface="Bookman Old Style" panose="02050604050505020204" pitchFamily="18" charset="0"/>
                <a:ea typeface="Calibri" panose="020F0502020204030204" pitchFamily="34" charset="0"/>
                <a:cs typeface="Times New Roman" panose="02020603050405020304" pitchFamily="18" charset="0"/>
              </a:rPr>
              <a:t>-SECTOR ASEO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00" y="1459623"/>
            <a:ext cx="3081994" cy="444103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00" y="1437215"/>
            <a:ext cx="3289300" cy="446344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33" y="1437215"/>
            <a:ext cx="3335867" cy="4441035"/>
          </a:xfrm>
          <a:prstGeom prst="rect">
            <a:avLst/>
          </a:prstGeom>
        </p:spPr>
      </p:pic>
      <p:sp>
        <p:nvSpPr>
          <p:cNvPr id="6" name="Rectángulo 5"/>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Operativa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upo 6"/>
          <p:cNvGrpSpPr/>
          <p:nvPr/>
        </p:nvGrpSpPr>
        <p:grpSpPr>
          <a:xfrm>
            <a:off x="3459124" y="858480"/>
            <a:ext cx="4833973" cy="486712"/>
            <a:chOff x="2362" y="0"/>
            <a:chExt cx="4833973" cy="486712"/>
          </a:xfrm>
        </p:grpSpPr>
        <p:sp>
          <p:nvSpPr>
            <p:cNvPr id="8" name="Rectángulo redondeado 7"/>
            <p:cNvSpPr/>
            <p:nvPr/>
          </p:nvSpPr>
          <p:spPr>
            <a:xfrm>
              <a:off x="2362" y="0"/>
              <a:ext cx="4833973" cy="486712"/>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CuadroTexto 8"/>
            <p:cNvSpPr txBox="1"/>
            <p:nvPr/>
          </p:nvSpPr>
          <p:spPr>
            <a:xfrm>
              <a:off x="16617" y="14255"/>
              <a:ext cx="4805463" cy="4582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CO" sz="2100" kern="1200" dirty="0" smtClean="0"/>
                <a:t>ANTES</a:t>
              </a:r>
              <a:endParaRPr lang="es-CO" sz="2100" kern="1200" dirty="0"/>
            </a:p>
          </p:txBody>
        </p:sp>
      </p:grpSp>
    </p:spTree>
    <p:extLst>
      <p:ext uri="{BB962C8B-B14F-4D97-AF65-F5344CB8AC3E}">
        <p14:creationId xmlns:p14="http://schemas.microsoft.com/office/powerpoint/2010/main" val="2613078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6647</TotalTime>
  <Words>418</Words>
  <Application>Microsoft Office PowerPoint</Application>
  <PresentationFormat>Panorámica</PresentationFormat>
  <Paragraphs>123</Paragraphs>
  <Slides>21</Slides>
  <Notes>1</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21</vt:i4>
      </vt:variant>
    </vt:vector>
  </HeadingPairs>
  <TitlesOfParts>
    <vt:vector size="33" baseType="lpstr">
      <vt:lpstr>Arial</vt:lpstr>
      <vt:lpstr>Arial Narrow</vt:lpstr>
      <vt:lpstr>Bookman Old Style</vt:lpstr>
      <vt:lpstr>Calibri</vt:lpstr>
      <vt:lpstr>Century Gothic</vt:lpstr>
      <vt:lpstr>Eras Demi ITC</vt:lpstr>
      <vt:lpstr>Felix Titling</vt:lpstr>
      <vt:lpstr>Footlight MT Light</vt:lpstr>
      <vt:lpstr>Times New Roman</vt:lpstr>
      <vt:lpstr>Trebuchet MS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 Admin</dc:creator>
  <cp:lastModifiedBy>Computer</cp:lastModifiedBy>
  <cp:revision>535</cp:revision>
  <cp:lastPrinted>2020-02-12T18:39:46Z</cp:lastPrinted>
  <dcterms:modified xsi:type="dcterms:W3CDTF">2023-12-04T21:11:13Z</dcterms:modified>
</cp:coreProperties>
</file>