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3"/>
  </p:notesMasterIdLst>
  <p:handoutMasterIdLst>
    <p:handoutMasterId r:id="rId34"/>
  </p:handoutMasterIdLst>
  <p:sldIdLst>
    <p:sldId id="325" r:id="rId2"/>
    <p:sldId id="407" r:id="rId3"/>
    <p:sldId id="408" r:id="rId4"/>
    <p:sldId id="409" r:id="rId5"/>
    <p:sldId id="410" r:id="rId6"/>
    <p:sldId id="411" r:id="rId7"/>
    <p:sldId id="412" r:id="rId8"/>
    <p:sldId id="413" r:id="rId9"/>
    <p:sldId id="414" r:id="rId10"/>
    <p:sldId id="415" r:id="rId11"/>
    <p:sldId id="416" r:id="rId12"/>
    <p:sldId id="417" r:id="rId13"/>
    <p:sldId id="418" r:id="rId14"/>
    <p:sldId id="393" r:id="rId15"/>
    <p:sldId id="394" r:id="rId16"/>
    <p:sldId id="395" r:id="rId17"/>
    <p:sldId id="352" r:id="rId18"/>
    <p:sldId id="396" r:id="rId19"/>
    <p:sldId id="397" r:id="rId20"/>
    <p:sldId id="398" r:id="rId21"/>
    <p:sldId id="399" r:id="rId22"/>
    <p:sldId id="400" r:id="rId23"/>
    <p:sldId id="401" r:id="rId24"/>
    <p:sldId id="402" r:id="rId25"/>
    <p:sldId id="403" r:id="rId26"/>
    <p:sldId id="404" r:id="rId27"/>
    <p:sldId id="405" r:id="rId28"/>
    <p:sldId id="406" r:id="rId29"/>
    <p:sldId id="420" r:id="rId30"/>
    <p:sldId id="421" r:id="rId31"/>
    <p:sldId id="370" r:id="rId32"/>
  </p:sldIdLst>
  <p:sldSz cx="12192000" cy="6858000"/>
  <p:notesSz cx="7010400" cy="9296400"/>
  <p:defaultTextStyle>
    <a:defPPr lvl="0">
      <a:defRPr lang="en-US"/>
    </a:defPPr>
    <a:lvl1pPr marL="0" lvl="0" algn="l" defTabSz="457200" rtl="0" eaLnBrk="1" latinLnBrk="0" hangingPunct="1">
      <a:defRPr sz="1800" kern="1200">
        <a:solidFill>
          <a:schemeClr val="tx1"/>
        </a:solidFill>
        <a:latin typeface="+mn-lt"/>
        <a:ea typeface="+mn-ea"/>
        <a:cs typeface="+mn-cs"/>
      </a:defRPr>
    </a:lvl1pPr>
    <a:lvl2pPr marL="457200" lvl="1" algn="l" defTabSz="457200" rtl="0" eaLnBrk="1" latinLnBrk="0" hangingPunct="1">
      <a:defRPr sz="1800" kern="1200">
        <a:solidFill>
          <a:schemeClr val="tx1"/>
        </a:solidFill>
        <a:latin typeface="+mn-lt"/>
        <a:ea typeface="+mn-ea"/>
        <a:cs typeface="+mn-cs"/>
      </a:defRPr>
    </a:lvl2pPr>
    <a:lvl3pPr marL="914400" lvl="2" algn="l" defTabSz="457200" rtl="0" eaLnBrk="1" latinLnBrk="0" hangingPunct="1">
      <a:defRPr sz="1800" kern="1200">
        <a:solidFill>
          <a:schemeClr val="tx1"/>
        </a:solidFill>
        <a:latin typeface="+mn-lt"/>
        <a:ea typeface="+mn-ea"/>
        <a:cs typeface="+mn-cs"/>
      </a:defRPr>
    </a:lvl3pPr>
    <a:lvl4pPr marL="1371600" lvl="3" algn="l" defTabSz="457200" rtl="0" eaLnBrk="1" latinLnBrk="0" hangingPunct="1">
      <a:defRPr sz="1800" kern="1200">
        <a:solidFill>
          <a:schemeClr val="tx1"/>
        </a:solidFill>
        <a:latin typeface="+mn-lt"/>
        <a:ea typeface="+mn-ea"/>
        <a:cs typeface="+mn-cs"/>
      </a:defRPr>
    </a:lvl4pPr>
    <a:lvl5pPr marL="1828800" lvl="4" algn="l" defTabSz="457200" rtl="0" eaLnBrk="1" latinLnBrk="0" hangingPunct="1">
      <a:defRPr sz="1800" kern="1200">
        <a:solidFill>
          <a:schemeClr val="tx1"/>
        </a:solidFill>
        <a:latin typeface="+mn-lt"/>
        <a:ea typeface="+mn-ea"/>
        <a:cs typeface="+mn-cs"/>
      </a:defRPr>
    </a:lvl5pPr>
    <a:lvl6pPr marL="2286000" lvl="5" algn="l" defTabSz="457200" rtl="0" eaLnBrk="1" latinLnBrk="0" hangingPunct="1">
      <a:defRPr sz="1800" kern="1200">
        <a:solidFill>
          <a:schemeClr val="tx1"/>
        </a:solidFill>
        <a:latin typeface="+mn-lt"/>
        <a:ea typeface="+mn-ea"/>
        <a:cs typeface="+mn-cs"/>
      </a:defRPr>
    </a:lvl6pPr>
    <a:lvl7pPr marL="2743200" lvl="6" algn="l" defTabSz="457200" rtl="0" eaLnBrk="1" latinLnBrk="0" hangingPunct="1">
      <a:defRPr sz="1800" kern="1200">
        <a:solidFill>
          <a:schemeClr val="tx1"/>
        </a:solidFill>
        <a:latin typeface="+mn-lt"/>
        <a:ea typeface="+mn-ea"/>
        <a:cs typeface="+mn-cs"/>
      </a:defRPr>
    </a:lvl7pPr>
    <a:lvl8pPr marL="3200400" lvl="7" algn="l" defTabSz="457200" rtl="0" eaLnBrk="1" latinLnBrk="0" hangingPunct="1">
      <a:defRPr sz="1800" kern="1200">
        <a:solidFill>
          <a:schemeClr val="tx1"/>
        </a:solidFill>
        <a:latin typeface="+mn-lt"/>
        <a:ea typeface="+mn-ea"/>
        <a:cs typeface="+mn-cs"/>
      </a:defRPr>
    </a:lvl8pPr>
    <a:lvl9pPr marL="3657600" lvl="8"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161"/>
    <a:srgbClr val="F3FFE5"/>
    <a:srgbClr val="FFFF99"/>
    <a:srgbClr val="FFCC99"/>
    <a:srgbClr val="D2F9FE"/>
    <a:srgbClr val="F73752"/>
    <a:srgbClr val="FF4B4B"/>
    <a:srgbClr val="C876D8"/>
    <a:srgbClr val="AD35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660B408-B3CF-4A94-85FC-2B1E0A45F4A2}" styleName="Estilo oscuro 2 - Énfasis 1/Énfasis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269" autoAdjust="0"/>
    <p:restoredTop sz="87273" autoAdjust="0"/>
  </p:normalViewPr>
  <p:slideViewPr>
    <p:cSldViewPr snapToGrid="0">
      <p:cViewPr varScale="1">
        <p:scale>
          <a:sx n="97" d="100"/>
          <a:sy n="97" d="100"/>
        </p:scale>
        <p:origin x="672" y="7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C:\Users\contadora\Documents\1.%20ESP%20CAROLINA%202022\INFORMACION%20CONSEJO\2.%20TRIMESTRE%202022\GRAFICA%20COMPARATIVA%20APORTES%20DE%20CONVENIOS%20OPERATIVOS%20DEL%202015%20AL%20202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Diana\Dropbox\Aguas%20y%20Aseo%20de%20Yondo%20SA\Gestion%20de%20Cartera\Informes\FACT%20VS%20RECAUD%202020-2021-202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Diana\Dropbox\Aguas%20y%20Aseo%20de%20Yondo%20SA\Gestion%20de%20Cartera\Informes\FACT%20VS%20RECAUD%202020-2021-2022.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s-CO" b="1"/>
              <a:t>Comparativo Convenios</a:t>
            </a:r>
            <a:r>
              <a:rPr lang="es-CO" b="1" baseline="0"/>
              <a:t> Operativos</a:t>
            </a:r>
            <a:endParaRPr lang="es-CO" b="1"/>
          </a:p>
        </c:rich>
      </c:tx>
      <c:layout>
        <c:manualLayout>
          <c:xMode val="edge"/>
          <c:yMode val="edge"/>
          <c:x val="0.21099999999999999"/>
          <c:y val="3.2407407407407406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numRef>
              <c:f>'CONVENIOS OPERATIVOS'!$A$13:$A$22</c:f>
              <c:numCache>
                <c:formatCode>General</c:formatCode>
                <c:ptCount val="10"/>
                <c:pt idx="0">
                  <c:v>2012</c:v>
                </c:pt>
                <c:pt idx="1">
                  <c:v>2013</c:v>
                </c:pt>
                <c:pt idx="2">
                  <c:v>2015</c:v>
                </c:pt>
                <c:pt idx="3">
                  <c:v>2016</c:v>
                </c:pt>
                <c:pt idx="4">
                  <c:v>2017</c:v>
                </c:pt>
                <c:pt idx="5">
                  <c:v>2018</c:v>
                </c:pt>
                <c:pt idx="6">
                  <c:v>2019</c:v>
                </c:pt>
                <c:pt idx="7">
                  <c:v>2020</c:v>
                </c:pt>
                <c:pt idx="8">
                  <c:v>2021</c:v>
                </c:pt>
                <c:pt idx="9">
                  <c:v>2022</c:v>
                </c:pt>
              </c:numCache>
            </c:numRef>
          </c:cat>
          <c:val>
            <c:numRef>
              <c:f>'CONVENIOS OPERATIVOS'!$B$13:$B$22</c:f>
              <c:numCache>
                <c:formatCode>_-"$"\ * #,##0_-;\-"$"\ * #,##0_-;_-"$"\ * "-"??_-;_-@_-</c:formatCode>
                <c:ptCount val="10"/>
                <c:pt idx="0">
                  <c:v>1225170087</c:v>
                </c:pt>
                <c:pt idx="1">
                  <c:v>1501365320</c:v>
                </c:pt>
                <c:pt idx="2">
                  <c:v>1271717464</c:v>
                </c:pt>
                <c:pt idx="3">
                  <c:v>2981526559</c:v>
                </c:pt>
                <c:pt idx="4">
                  <c:v>1959289194</c:v>
                </c:pt>
                <c:pt idx="5">
                  <c:v>1373980000</c:v>
                </c:pt>
                <c:pt idx="6">
                  <c:v>2992803840</c:v>
                </c:pt>
                <c:pt idx="7">
                  <c:v>1258472321</c:v>
                </c:pt>
                <c:pt idx="8">
                  <c:v>941109787</c:v>
                </c:pt>
                <c:pt idx="9">
                  <c:v>0</c:v>
                </c:pt>
              </c:numCache>
            </c:numRef>
          </c:val>
          <c:extLst>
            <c:ext xmlns:c16="http://schemas.microsoft.com/office/drawing/2014/chart" uri="{C3380CC4-5D6E-409C-BE32-E72D297353CC}">
              <c16:uniqueId val="{00000000-8743-4115-AB7B-53A44B89BF87}"/>
            </c:ext>
          </c:extLst>
        </c:ser>
        <c:dLbls>
          <c:showLegendKey val="0"/>
          <c:showVal val="0"/>
          <c:showCatName val="0"/>
          <c:showSerName val="0"/>
          <c:showPercent val="0"/>
          <c:showBubbleSize val="0"/>
        </c:dLbls>
        <c:gapWidth val="219"/>
        <c:overlap val="-27"/>
        <c:axId val="333889904"/>
        <c:axId val="246142752"/>
      </c:barChart>
      <c:catAx>
        <c:axId val="333889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6142752"/>
        <c:crosses val="autoZero"/>
        <c:auto val="1"/>
        <c:lblAlgn val="ctr"/>
        <c:lblOffset val="100"/>
        <c:noMultiLvlLbl val="0"/>
      </c:catAx>
      <c:valAx>
        <c:axId val="246142752"/>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 #,##0_-;\-&quot;$&quot;\ * #,##0_-;_-&quot;$&quot;\ *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38899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s-CO" sz="1200"/>
              <a:t>Recaudo Recuperación Cartera</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3581844106961302E-2"/>
          <c:y val="0.13296437727871102"/>
          <c:w val="0.95283631178607742"/>
          <c:h val="0.73304641687147687"/>
        </c:manualLayout>
      </c:layout>
      <c:barChart>
        <c:barDir val="col"/>
        <c:grouping val="clustered"/>
        <c:varyColors val="0"/>
        <c:ser>
          <c:idx val="0"/>
          <c:order val="0"/>
          <c:tx>
            <c:strRef>
              <c:f>Hoja1!$A$5</c:f>
              <c:strCache>
                <c:ptCount val="1"/>
                <c:pt idx="0">
                  <c:v>ENERO</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Hoja1!$B$4</c:f>
              <c:strCache>
                <c:ptCount val="1"/>
                <c:pt idx="0">
                  <c:v>AÑO 2022</c:v>
                </c:pt>
              </c:strCache>
            </c:strRef>
          </c:cat>
          <c:val>
            <c:numRef>
              <c:f>Hoja1!$B$5</c:f>
              <c:numCache>
                <c:formatCode>_("$"* #,##0.00_);_("$"* \(#,##0.00\);_("$"* "-"??_);_(@_)</c:formatCode>
                <c:ptCount val="1"/>
                <c:pt idx="0">
                  <c:v>21030724</c:v>
                </c:pt>
              </c:numCache>
            </c:numRef>
          </c:val>
          <c:extLst>
            <c:ext xmlns:c16="http://schemas.microsoft.com/office/drawing/2014/chart" uri="{C3380CC4-5D6E-409C-BE32-E72D297353CC}">
              <c16:uniqueId val="{00000000-6288-476A-956E-B36424ABF8BE}"/>
            </c:ext>
          </c:extLst>
        </c:ser>
        <c:ser>
          <c:idx val="1"/>
          <c:order val="1"/>
          <c:tx>
            <c:strRef>
              <c:f>Hoja1!$A$6</c:f>
              <c:strCache>
                <c:ptCount val="1"/>
                <c:pt idx="0">
                  <c:v>FEBRERO</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Hoja1!$B$4</c:f>
              <c:strCache>
                <c:ptCount val="1"/>
                <c:pt idx="0">
                  <c:v>AÑO 2022</c:v>
                </c:pt>
              </c:strCache>
            </c:strRef>
          </c:cat>
          <c:val>
            <c:numRef>
              <c:f>Hoja1!$B$6</c:f>
              <c:numCache>
                <c:formatCode>_("$"* #,##0.00_);_("$"* \(#,##0.00\);_("$"* "-"??_);_(@_)</c:formatCode>
                <c:ptCount val="1"/>
                <c:pt idx="0">
                  <c:v>32708551</c:v>
                </c:pt>
              </c:numCache>
            </c:numRef>
          </c:val>
          <c:extLst>
            <c:ext xmlns:c16="http://schemas.microsoft.com/office/drawing/2014/chart" uri="{C3380CC4-5D6E-409C-BE32-E72D297353CC}">
              <c16:uniqueId val="{00000001-6288-476A-956E-B36424ABF8BE}"/>
            </c:ext>
          </c:extLst>
        </c:ser>
        <c:ser>
          <c:idx val="2"/>
          <c:order val="2"/>
          <c:tx>
            <c:strRef>
              <c:f>Hoja1!$A$7</c:f>
              <c:strCache>
                <c:ptCount val="1"/>
                <c:pt idx="0">
                  <c:v>MARZO</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Hoja1!$B$4</c:f>
              <c:strCache>
                <c:ptCount val="1"/>
                <c:pt idx="0">
                  <c:v>AÑO 2022</c:v>
                </c:pt>
              </c:strCache>
            </c:strRef>
          </c:cat>
          <c:val>
            <c:numRef>
              <c:f>Hoja1!$B$7</c:f>
              <c:numCache>
                <c:formatCode>_("$"* #,##0.00_);_("$"* \(#,##0.00\);_("$"* "-"??_);_(@_)</c:formatCode>
                <c:ptCount val="1"/>
                <c:pt idx="0">
                  <c:v>56132231</c:v>
                </c:pt>
              </c:numCache>
            </c:numRef>
          </c:val>
          <c:extLst>
            <c:ext xmlns:c16="http://schemas.microsoft.com/office/drawing/2014/chart" uri="{C3380CC4-5D6E-409C-BE32-E72D297353CC}">
              <c16:uniqueId val="{00000002-6288-476A-956E-B36424ABF8BE}"/>
            </c:ext>
          </c:extLst>
        </c:ser>
        <c:ser>
          <c:idx val="3"/>
          <c:order val="3"/>
          <c:tx>
            <c:strRef>
              <c:f>Hoja1!$A$8</c:f>
              <c:strCache>
                <c:ptCount val="1"/>
                <c:pt idx="0">
                  <c:v>ABRIL</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Hoja1!$B$4</c:f>
              <c:strCache>
                <c:ptCount val="1"/>
                <c:pt idx="0">
                  <c:v>AÑO 2022</c:v>
                </c:pt>
              </c:strCache>
            </c:strRef>
          </c:cat>
          <c:val>
            <c:numRef>
              <c:f>Hoja1!$B$8</c:f>
              <c:numCache>
                <c:formatCode>_("$"* #,##0.00_);_("$"* \(#,##0.00\);_("$"* "-"??_);_(@_)</c:formatCode>
                <c:ptCount val="1"/>
                <c:pt idx="0">
                  <c:v>39424339</c:v>
                </c:pt>
              </c:numCache>
            </c:numRef>
          </c:val>
          <c:extLst>
            <c:ext xmlns:c16="http://schemas.microsoft.com/office/drawing/2014/chart" uri="{C3380CC4-5D6E-409C-BE32-E72D297353CC}">
              <c16:uniqueId val="{00000003-6288-476A-956E-B36424ABF8BE}"/>
            </c:ext>
          </c:extLst>
        </c:ser>
        <c:ser>
          <c:idx val="4"/>
          <c:order val="4"/>
          <c:tx>
            <c:strRef>
              <c:f>Hoja1!$A$9</c:f>
              <c:strCache>
                <c:ptCount val="1"/>
                <c:pt idx="0">
                  <c:v>MAYO</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Hoja1!$B$4</c:f>
              <c:strCache>
                <c:ptCount val="1"/>
                <c:pt idx="0">
                  <c:v>AÑO 2022</c:v>
                </c:pt>
              </c:strCache>
            </c:strRef>
          </c:cat>
          <c:val>
            <c:numRef>
              <c:f>Hoja1!$B$9</c:f>
              <c:numCache>
                <c:formatCode>_("$"* #,##0.00_);_("$"* \(#,##0.00\);_("$"* "-"??_);_(@_)</c:formatCode>
                <c:ptCount val="1"/>
                <c:pt idx="0">
                  <c:v>50036276</c:v>
                </c:pt>
              </c:numCache>
            </c:numRef>
          </c:val>
          <c:extLst>
            <c:ext xmlns:c16="http://schemas.microsoft.com/office/drawing/2014/chart" uri="{C3380CC4-5D6E-409C-BE32-E72D297353CC}">
              <c16:uniqueId val="{00000004-6288-476A-956E-B36424ABF8BE}"/>
            </c:ext>
          </c:extLst>
        </c:ser>
        <c:ser>
          <c:idx val="5"/>
          <c:order val="5"/>
          <c:tx>
            <c:strRef>
              <c:f>Hoja1!$A$10</c:f>
              <c:strCache>
                <c:ptCount val="1"/>
                <c:pt idx="0">
                  <c:v>JUNIO</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Hoja1!$B$4</c:f>
              <c:strCache>
                <c:ptCount val="1"/>
                <c:pt idx="0">
                  <c:v>AÑO 2022</c:v>
                </c:pt>
              </c:strCache>
            </c:strRef>
          </c:cat>
          <c:val>
            <c:numRef>
              <c:f>Hoja1!$B$10</c:f>
              <c:numCache>
                <c:formatCode>_("$"* #,##0.00_);_("$"* \(#,##0.00\);_("$"* "-"??_);_(@_)</c:formatCode>
                <c:ptCount val="1"/>
                <c:pt idx="0">
                  <c:v>44594735</c:v>
                </c:pt>
              </c:numCache>
            </c:numRef>
          </c:val>
          <c:extLst>
            <c:ext xmlns:c16="http://schemas.microsoft.com/office/drawing/2014/chart" uri="{C3380CC4-5D6E-409C-BE32-E72D297353CC}">
              <c16:uniqueId val="{00000005-6288-476A-956E-B36424ABF8BE}"/>
            </c:ext>
          </c:extLst>
        </c:ser>
        <c:ser>
          <c:idx val="6"/>
          <c:order val="6"/>
          <c:tx>
            <c:strRef>
              <c:f>Hoja1!$A$11</c:f>
              <c:strCache>
                <c:ptCount val="1"/>
                <c:pt idx="0">
                  <c:v>JULIO</c:v>
                </c:pt>
              </c:strCache>
            </c:strRef>
          </c:tx>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Hoja1!$B$4</c:f>
              <c:strCache>
                <c:ptCount val="1"/>
                <c:pt idx="0">
                  <c:v>AÑO 2022</c:v>
                </c:pt>
              </c:strCache>
            </c:strRef>
          </c:cat>
          <c:val>
            <c:numRef>
              <c:f>Hoja1!$B$11</c:f>
              <c:numCache>
                <c:formatCode>_("$"* #,##0.00_);_("$"* \(#,##0.00\);_("$"* "-"??_);_(@_)</c:formatCode>
                <c:ptCount val="1"/>
                <c:pt idx="0">
                  <c:v>56398087</c:v>
                </c:pt>
              </c:numCache>
            </c:numRef>
          </c:val>
          <c:extLst>
            <c:ext xmlns:c16="http://schemas.microsoft.com/office/drawing/2014/chart" uri="{C3380CC4-5D6E-409C-BE32-E72D297353CC}">
              <c16:uniqueId val="{00000006-6288-476A-956E-B36424ABF8BE}"/>
            </c:ext>
          </c:extLst>
        </c:ser>
        <c:dLbls>
          <c:showLegendKey val="0"/>
          <c:showVal val="1"/>
          <c:showCatName val="0"/>
          <c:showSerName val="0"/>
          <c:showPercent val="0"/>
          <c:showBubbleSize val="0"/>
        </c:dLbls>
        <c:gapWidth val="150"/>
        <c:overlap val="-25"/>
        <c:axId val="874435871"/>
        <c:axId val="874445023"/>
      </c:barChart>
      <c:catAx>
        <c:axId val="874435871"/>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74445023"/>
        <c:crosses val="autoZero"/>
        <c:auto val="1"/>
        <c:lblAlgn val="ctr"/>
        <c:lblOffset val="100"/>
        <c:noMultiLvlLbl val="0"/>
      </c:catAx>
      <c:valAx>
        <c:axId val="874445023"/>
        <c:scaling>
          <c:orientation val="minMax"/>
        </c:scaling>
        <c:delete val="1"/>
        <c:axPos val="l"/>
        <c:numFmt formatCode="_(&quot;$&quot;* #,##0.00_);_(&quot;$&quot;* \(#,##0.00\);_(&quot;$&quot;* &quot;-&quot;??_);_(@_)" sourceLinked="1"/>
        <c:majorTickMark val="none"/>
        <c:minorTickMark val="none"/>
        <c:tickLblPos val="nextTo"/>
        <c:crossAx val="874435871"/>
        <c:crosses val="autoZero"/>
        <c:crossBetween val="between"/>
      </c:valAx>
      <c:spPr>
        <a:noFill/>
        <a:ln>
          <a:noFill/>
        </a:ln>
        <a:effectLst/>
      </c:spPr>
    </c:plotArea>
    <c:legend>
      <c:legendPos val="t"/>
      <c:layout>
        <c:manualLayout>
          <c:xMode val="edge"/>
          <c:yMode val="edge"/>
          <c:x val="0.18729318410431783"/>
          <c:y val="7.4250096019373921E-2"/>
          <c:w val="0.64256389506568901"/>
          <c:h val="5.532928181772870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O"/>
              <a:t>Comparativo de Recaudo</a:t>
            </a:r>
            <a:r>
              <a:rPr lang="es-CO" baseline="0"/>
              <a:t> de cartera 2019-2022</a:t>
            </a:r>
            <a:endParaRPr lang="es-CO"/>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Hoja1!$B$4</c:f>
              <c:strCache>
                <c:ptCount val="1"/>
                <c:pt idx="0">
                  <c:v>AÑO 2022</c:v>
                </c:pt>
              </c:strCache>
            </c:strRef>
          </c:tx>
          <c:spPr>
            <a:solidFill>
              <a:schemeClr val="accent1"/>
            </a:solidFill>
            <a:ln>
              <a:noFill/>
            </a:ln>
            <a:effectLst/>
          </c:spPr>
          <c:invertIfNegative val="0"/>
          <c:cat>
            <c:strRef>
              <c:f>Hoja1!$A$5:$A$11</c:f>
              <c:strCache>
                <c:ptCount val="7"/>
                <c:pt idx="0">
                  <c:v>ENERO</c:v>
                </c:pt>
                <c:pt idx="1">
                  <c:v>FEBRERO</c:v>
                </c:pt>
                <c:pt idx="2">
                  <c:v>MARZO</c:v>
                </c:pt>
                <c:pt idx="3">
                  <c:v>ABRIL</c:v>
                </c:pt>
                <c:pt idx="4">
                  <c:v>MAYO</c:v>
                </c:pt>
                <c:pt idx="5">
                  <c:v>JUNIO</c:v>
                </c:pt>
                <c:pt idx="6">
                  <c:v>JULIO</c:v>
                </c:pt>
              </c:strCache>
            </c:strRef>
          </c:cat>
          <c:val>
            <c:numRef>
              <c:f>Hoja1!$B$5:$B$11</c:f>
              <c:numCache>
                <c:formatCode>_("$"* #,##0.00_);_("$"* \(#,##0.00\);_("$"* "-"??_);_(@_)</c:formatCode>
                <c:ptCount val="7"/>
                <c:pt idx="0">
                  <c:v>21030724</c:v>
                </c:pt>
                <c:pt idx="1">
                  <c:v>32708551</c:v>
                </c:pt>
                <c:pt idx="2">
                  <c:v>56132231</c:v>
                </c:pt>
                <c:pt idx="3">
                  <c:v>39424339</c:v>
                </c:pt>
                <c:pt idx="4">
                  <c:v>50036276</c:v>
                </c:pt>
                <c:pt idx="5">
                  <c:v>44594735</c:v>
                </c:pt>
                <c:pt idx="6">
                  <c:v>56398087</c:v>
                </c:pt>
              </c:numCache>
            </c:numRef>
          </c:val>
          <c:extLst>
            <c:ext xmlns:c16="http://schemas.microsoft.com/office/drawing/2014/chart" uri="{C3380CC4-5D6E-409C-BE32-E72D297353CC}">
              <c16:uniqueId val="{00000000-CA95-499C-94C1-52EAACDDB50F}"/>
            </c:ext>
          </c:extLst>
        </c:ser>
        <c:ser>
          <c:idx val="1"/>
          <c:order val="1"/>
          <c:tx>
            <c:strRef>
              <c:f>Hoja1!$C$4</c:f>
              <c:strCache>
                <c:ptCount val="1"/>
                <c:pt idx="0">
                  <c:v>AÑO 2021</c:v>
                </c:pt>
              </c:strCache>
            </c:strRef>
          </c:tx>
          <c:spPr>
            <a:solidFill>
              <a:schemeClr val="accent2"/>
            </a:solidFill>
            <a:ln>
              <a:noFill/>
            </a:ln>
            <a:effectLst/>
          </c:spPr>
          <c:invertIfNegative val="0"/>
          <c:cat>
            <c:strRef>
              <c:f>Hoja1!$A$5:$A$11</c:f>
              <c:strCache>
                <c:ptCount val="7"/>
                <c:pt idx="0">
                  <c:v>ENERO</c:v>
                </c:pt>
                <c:pt idx="1">
                  <c:v>FEBRERO</c:v>
                </c:pt>
                <c:pt idx="2">
                  <c:v>MARZO</c:v>
                </c:pt>
                <c:pt idx="3">
                  <c:v>ABRIL</c:v>
                </c:pt>
                <c:pt idx="4">
                  <c:v>MAYO</c:v>
                </c:pt>
                <c:pt idx="5">
                  <c:v>JUNIO</c:v>
                </c:pt>
                <c:pt idx="6">
                  <c:v>JULIO</c:v>
                </c:pt>
              </c:strCache>
            </c:strRef>
          </c:cat>
          <c:val>
            <c:numRef>
              <c:f>Hoja1!$C$5:$C$11</c:f>
              <c:numCache>
                <c:formatCode>_("$"* #,##0.00_);_("$"* \(#,##0.00\);_("$"* "-"??_);_(@_)</c:formatCode>
                <c:ptCount val="7"/>
                <c:pt idx="0">
                  <c:v>30535899</c:v>
                </c:pt>
                <c:pt idx="1">
                  <c:v>19930959</c:v>
                </c:pt>
                <c:pt idx="2">
                  <c:v>41542095</c:v>
                </c:pt>
                <c:pt idx="3">
                  <c:v>21658106</c:v>
                </c:pt>
                <c:pt idx="4">
                  <c:v>27460415</c:v>
                </c:pt>
                <c:pt idx="5">
                  <c:v>24505141</c:v>
                </c:pt>
                <c:pt idx="6">
                  <c:v>28072487</c:v>
                </c:pt>
              </c:numCache>
            </c:numRef>
          </c:val>
          <c:extLst>
            <c:ext xmlns:c16="http://schemas.microsoft.com/office/drawing/2014/chart" uri="{C3380CC4-5D6E-409C-BE32-E72D297353CC}">
              <c16:uniqueId val="{00000001-CA95-499C-94C1-52EAACDDB50F}"/>
            </c:ext>
          </c:extLst>
        </c:ser>
        <c:ser>
          <c:idx val="2"/>
          <c:order val="2"/>
          <c:tx>
            <c:strRef>
              <c:f>Hoja1!$D$4</c:f>
              <c:strCache>
                <c:ptCount val="1"/>
                <c:pt idx="0">
                  <c:v>AÑO 2020</c:v>
                </c:pt>
              </c:strCache>
            </c:strRef>
          </c:tx>
          <c:spPr>
            <a:solidFill>
              <a:schemeClr val="accent3"/>
            </a:solidFill>
            <a:ln>
              <a:noFill/>
            </a:ln>
            <a:effectLst/>
          </c:spPr>
          <c:invertIfNegative val="0"/>
          <c:cat>
            <c:strRef>
              <c:f>Hoja1!$A$5:$A$11</c:f>
              <c:strCache>
                <c:ptCount val="7"/>
                <c:pt idx="0">
                  <c:v>ENERO</c:v>
                </c:pt>
                <c:pt idx="1">
                  <c:v>FEBRERO</c:v>
                </c:pt>
                <c:pt idx="2">
                  <c:v>MARZO</c:v>
                </c:pt>
                <c:pt idx="3">
                  <c:v>ABRIL</c:v>
                </c:pt>
                <c:pt idx="4">
                  <c:v>MAYO</c:v>
                </c:pt>
                <c:pt idx="5">
                  <c:v>JUNIO</c:v>
                </c:pt>
                <c:pt idx="6">
                  <c:v>JULIO</c:v>
                </c:pt>
              </c:strCache>
            </c:strRef>
          </c:cat>
          <c:val>
            <c:numRef>
              <c:f>Hoja1!$D$5:$D$11</c:f>
              <c:numCache>
                <c:formatCode>_("$"* #,##0.00_);_("$"* \(#,##0.00\);_("$"* "-"??_);_(@_)</c:formatCode>
                <c:ptCount val="7"/>
                <c:pt idx="0">
                  <c:v>22099081</c:v>
                </c:pt>
                <c:pt idx="1">
                  <c:v>20657696</c:v>
                </c:pt>
                <c:pt idx="2">
                  <c:v>12469965</c:v>
                </c:pt>
                <c:pt idx="3">
                  <c:v>14295839</c:v>
                </c:pt>
                <c:pt idx="4">
                  <c:v>19481898</c:v>
                </c:pt>
                <c:pt idx="5">
                  <c:v>26562988</c:v>
                </c:pt>
                <c:pt idx="6">
                  <c:v>52720666</c:v>
                </c:pt>
              </c:numCache>
            </c:numRef>
          </c:val>
          <c:extLst>
            <c:ext xmlns:c16="http://schemas.microsoft.com/office/drawing/2014/chart" uri="{C3380CC4-5D6E-409C-BE32-E72D297353CC}">
              <c16:uniqueId val="{00000002-CA95-499C-94C1-52EAACDDB50F}"/>
            </c:ext>
          </c:extLst>
        </c:ser>
        <c:ser>
          <c:idx val="3"/>
          <c:order val="3"/>
          <c:tx>
            <c:strRef>
              <c:f>Hoja1!$E$4</c:f>
              <c:strCache>
                <c:ptCount val="1"/>
                <c:pt idx="0">
                  <c:v>AÑO 2019</c:v>
                </c:pt>
              </c:strCache>
            </c:strRef>
          </c:tx>
          <c:spPr>
            <a:solidFill>
              <a:schemeClr val="accent4"/>
            </a:solidFill>
            <a:ln>
              <a:noFill/>
            </a:ln>
            <a:effectLst/>
          </c:spPr>
          <c:invertIfNegative val="0"/>
          <c:cat>
            <c:strRef>
              <c:f>Hoja1!$A$5:$A$11</c:f>
              <c:strCache>
                <c:ptCount val="7"/>
                <c:pt idx="0">
                  <c:v>ENERO</c:v>
                </c:pt>
                <c:pt idx="1">
                  <c:v>FEBRERO</c:v>
                </c:pt>
                <c:pt idx="2">
                  <c:v>MARZO</c:v>
                </c:pt>
                <c:pt idx="3">
                  <c:v>ABRIL</c:v>
                </c:pt>
                <c:pt idx="4">
                  <c:v>MAYO</c:v>
                </c:pt>
                <c:pt idx="5">
                  <c:v>JUNIO</c:v>
                </c:pt>
                <c:pt idx="6">
                  <c:v>JULIO</c:v>
                </c:pt>
              </c:strCache>
            </c:strRef>
          </c:cat>
          <c:val>
            <c:numRef>
              <c:f>Hoja1!$E$5:$E$11</c:f>
              <c:numCache>
                <c:formatCode>_("$"* #,##0.00_);_("$"* \(#,##0.00\);_("$"* "-"??_);_(@_)</c:formatCode>
                <c:ptCount val="7"/>
                <c:pt idx="0">
                  <c:v>31445881</c:v>
                </c:pt>
                <c:pt idx="1">
                  <c:v>27678452</c:v>
                </c:pt>
                <c:pt idx="2">
                  <c:v>31490158</c:v>
                </c:pt>
                <c:pt idx="3">
                  <c:v>29853060</c:v>
                </c:pt>
                <c:pt idx="4">
                  <c:v>33809530</c:v>
                </c:pt>
                <c:pt idx="5">
                  <c:v>28152838</c:v>
                </c:pt>
                <c:pt idx="6">
                  <c:v>36782988</c:v>
                </c:pt>
              </c:numCache>
            </c:numRef>
          </c:val>
          <c:extLst>
            <c:ext xmlns:c16="http://schemas.microsoft.com/office/drawing/2014/chart" uri="{C3380CC4-5D6E-409C-BE32-E72D297353CC}">
              <c16:uniqueId val="{00000003-CA95-499C-94C1-52EAACDDB50F}"/>
            </c:ext>
          </c:extLst>
        </c:ser>
        <c:dLbls>
          <c:showLegendKey val="0"/>
          <c:showVal val="0"/>
          <c:showCatName val="0"/>
          <c:showSerName val="0"/>
          <c:showPercent val="0"/>
          <c:showBubbleSize val="0"/>
        </c:dLbls>
        <c:gapWidth val="219"/>
        <c:overlap val="-27"/>
        <c:axId val="954685759"/>
        <c:axId val="954677023"/>
      </c:barChart>
      <c:catAx>
        <c:axId val="9546857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54677023"/>
        <c:crosses val="autoZero"/>
        <c:auto val="1"/>
        <c:lblAlgn val="ctr"/>
        <c:lblOffset val="100"/>
        <c:noMultiLvlLbl val="0"/>
      </c:catAx>
      <c:valAx>
        <c:axId val="954677023"/>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54685759"/>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3B1445-EBB0-41EE-B7C4-49B81089CF48}" type="doc">
      <dgm:prSet loTypeId="urn:microsoft.com/office/officeart/2005/8/layout/hChevron3" loCatId="process" qsTypeId="urn:microsoft.com/office/officeart/2005/8/quickstyle/simple1" qsCatId="simple" csTypeId="urn:microsoft.com/office/officeart/2005/8/colors/accent1_1" csCatId="accent1" phldr="1"/>
      <dgm:spPr/>
      <dgm:t>
        <a:bodyPr/>
        <a:lstStyle/>
        <a:p>
          <a:endParaRPr lang="es-ES"/>
        </a:p>
      </dgm:t>
    </dgm:pt>
    <dgm:pt modelId="{E2B73D4F-B55E-4213-8F38-C02C09EFFA9D}">
      <dgm:prSet custT="1"/>
      <dgm:spPr/>
      <dgm:t>
        <a:bodyPr/>
        <a:lstStyle/>
        <a:p>
          <a:pPr algn="just" rtl="0"/>
          <a:r>
            <a:rPr lang="es-CO" sz="1800" b="0" dirty="0"/>
            <a:t>Durante la vigencia 2022 la empresa Aguas &amp; Aseo de Yondó S.A. E.S.P. no ha recibido aportes del Municipio para el apoyo del área operativa para la prestación de los servicios públicos domiciliarios, puesto que no se han firmado convenios durante esta vigencia.</a:t>
          </a:r>
        </a:p>
      </dgm:t>
    </dgm:pt>
    <dgm:pt modelId="{D14EDFF6-6D4E-49FC-B8A5-BB22CF475ADA}" type="parTrans" cxnId="{69EB868F-7740-4C64-9B1B-6886DAEAFCFA}">
      <dgm:prSet/>
      <dgm:spPr/>
      <dgm:t>
        <a:bodyPr/>
        <a:lstStyle/>
        <a:p>
          <a:endParaRPr lang="es-ES" sz="1600" b="0"/>
        </a:p>
      </dgm:t>
    </dgm:pt>
    <dgm:pt modelId="{6310DAAE-C4C0-41EF-98F0-3F1AF56AD3E3}" type="sibTrans" cxnId="{69EB868F-7740-4C64-9B1B-6886DAEAFCFA}">
      <dgm:prSet/>
      <dgm:spPr/>
      <dgm:t>
        <a:bodyPr/>
        <a:lstStyle/>
        <a:p>
          <a:endParaRPr lang="es-ES" sz="1600" b="0"/>
        </a:p>
      </dgm:t>
    </dgm:pt>
    <dgm:pt modelId="{4FA29495-2AFB-4366-BEAF-39B2B7923833}" type="pres">
      <dgm:prSet presAssocID="{423B1445-EBB0-41EE-B7C4-49B81089CF48}" presName="Name0" presStyleCnt="0">
        <dgm:presLayoutVars>
          <dgm:dir/>
          <dgm:resizeHandles val="exact"/>
        </dgm:presLayoutVars>
      </dgm:prSet>
      <dgm:spPr/>
      <dgm:t>
        <a:bodyPr/>
        <a:lstStyle/>
        <a:p>
          <a:endParaRPr lang="es-ES"/>
        </a:p>
      </dgm:t>
    </dgm:pt>
    <dgm:pt modelId="{BB36D355-22F2-489B-8364-7DB46B64DB65}" type="pres">
      <dgm:prSet presAssocID="{E2B73D4F-B55E-4213-8F38-C02C09EFFA9D}" presName="parTxOnly" presStyleLbl="node1" presStyleIdx="0" presStyleCnt="1" custLinFactNeighborX="-2278" custLinFactNeighborY="-2604">
        <dgm:presLayoutVars>
          <dgm:bulletEnabled val="1"/>
        </dgm:presLayoutVars>
      </dgm:prSet>
      <dgm:spPr/>
      <dgm:t>
        <a:bodyPr/>
        <a:lstStyle/>
        <a:p>
          <a:endParaRPr lang="es-ES"/>
        </a:p>
      </dgm:t>
    </dgm:pt>
  </dgm:ptLst>
  <dgm:cxnLst>
    <dgm:cxn modelId="{69EB868F-7740-4C64-9B1B-6886DAEAFCFA}" srcId="{423B1445-EBB0-41EE-B7C4-49B81089CF48}" destId="{E2B73D4F-B55E-4213-8F38-C02C09EFFA9D}" srcOrd="0" destOrd="0" parTransId="{D14EDFF6-6D4E-49FC-B8A5-BB22CF475ADA}" sibTransId="{6310DAAE-C4C0-41EF-98F0-3F1AF56AD3E3}"/>
    <dgm:cxn modelId="{1C80954D-4990-4D94-A2F5-B30CFDD8F436}" type="presOf" srcId="{E2B73D4F-B55E-4213-8F38-C02C09EFFA9D}" destId="{BB36D355-22F2-489B-8364-7DB46B64DB65}" srcOrd="0" destOrd="0" presId="urn:microsoft.com/office/officeart/2005/8/layout/hChevron3"/>
    <dgm:cxn modelId="{C6179824-2BA0-4233-BCD3-B48F4260690D}" type="presOf" srcId="{423B1445-EBB0-41EE-B7C4-49B81089CF48}" destId="{4FA29495-2AFB-4366-BEAF-39B2B7923833}" srcOrd="0" destOrd="0" presId="urn:microsoft.com/office/officeart/2005/8/layout/hChevron3"/>
    <dgm:cxn modelId="{2262C422-B44D-4E83-9AAF-9DA24B6768E4}" type="presParOf" srcId="{4FA29495-2AFB-4366-BEAF-39B2B7923833}" destId="{BB36D355-22F2-489B-8364-7DB46B64DB65}"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A2B10D8-6D42-4757-9F2E-B7EFB2F34693}" type="doc">
      <dgm:prSet loTypeId="urn:microsoft.com/office/officeart/2009/3/layout/SubStepProcess" loCatId="process" qsTypeId="urn:microsoft.com/office/officeart/2005/8/quickstyle/simple1" qsCatId="simple" csTypeId="urn:microsoft.com/office/officeart/2005/8/colors/accent1_1" csCatId="accent1"/>
      <dgm:spPr/>
      <dgm:t>
        <a:bodyPr/>
        <a:lstStyle/>
        <a:p>
          <a:endParaRPr lang="es-ES"/>
        </a:p>
      </dgm:t>
    </dgm:pt>
    <dgm:pt modelId="{2B9E4562-09D2-4789-AAB6-3CAA28B5D573}">
      <dgm:prSet/>
      <dgm:spPr/>
      <dgm:t>
        <a:bodyPr/>
        <a:lstStyle/>
        <a:p>
          <a:pPr rtl="0"/>
          <a:r>
            <a:rPr lang="es-CO" b="0" dirty="0" smtClean="0"/>
            <a:t>Las estrategias para recuperar la cartera y mejorar la gestión de recaudo que la empresa ha implementado son las siguientes: </a:t>
          </a:r>
          <a:endParaRPr lang="es-CO" b="0" dirty="0"/>
        </a:p>
      </dgm:t>
    </dgm:pt>
    <dgm:pt modelId="{CF8702C3-2B9A-4312-B2B5-56E7A19185AA}" type="parTrans" cxnId="{F48076EA-7EC2-4AB3-8E25-26F637DBD71C}">
      <dgm:prSet/>
      <dgm:spPr/>
      <dgm:t>
        <a:bodyPr/>
        <a:lstStyle/>
        <a:p>
          <a:endParaRPr lang="es-ES" b="0"/>
        </a:p>
      </dgm:t>
    </dgm:pt>
    <dgm:pt modelId="{CDBF9521-194F-41B5-B7FB-23BE384C5E62}" type="sibTrans" cxnId="{F48076EA-7EC2-4AB3-8E25-26F637DBD71C}">
      <dgm:prSet/>
      <dgm:spPr/>
      <dgm:t>
        <a:bodyPr/>
        <a:lstStyle/>
        <a:p>
          <a:endParaRPr lang="es-ES" b="0"/>
        </a:p>
      </dgm:t>
    </dgm:pt>
    <dgm:pt modelId="{18E6DB16-01BD-47CD-922C-A0AADA1878A4}">
      <dgm:prSet/>
      <dgm:spPr/>
      <dgm:t>
        <a:bodyPr/>
        <a:lstStyle/>
        <a:p>
          <a:pPr rtl="0"/>
          <a:r>
            <a:rPr lang="es-CO" b="0" smtClean="0"/>
            <a:t>Mediante resolución No. 001 de 03 de enero del 2022 se otorgó a los suscriptores morosos facilidades de pagos a través de acuerdos de pagos y reducción de hasta el 100% del interés a los usuarios que apliquen según el sector. </a:t>
          </a:r>
          <a:endParaRPr lang="es-CO" b="0"/>
        </a:p>
      </dgm:t>
    </dgm:pt>
    <dgm:pt modelId="{9E8ADB67-67F5-43DE-83D5-E4CA8F5CC036}" type="parTrans" cxnId="{BA982FF4-138D-4C31-A6EC-F72CBABDD5C4}">
      <dgm:prSet/>
      <dgm:spPr/>
      <dgm:t>
        <a:bodyPr/>
        <a:lstStyle/>
        <a:p>
          <a:endParaRPr lang="es-ES" b="0"/>
        </a:p>
      </dgm:t>
    </dgm:pt>
    <dgm:pt modelId="{08FCFFA2-1881-413C-93D1-752E64AD10AD}" type="sibTrans" cxnId="{BA982FF4-138D-4C31-A6EC-F72CBABDD5C4}">
      <dgm:prSet/>
      <dgm:spPr/>
      <dgm:t>
        <a:bodyPr/>
        <a:lstStyle/>
        <a:p>
          <a:endParaRPr lang="es-ES" b="0"/>
        </a:p>
      </dgm:t>
    </dgm:pt>
    <dgm:pt modelId="{7CF9F041-D7B8-46B6-BB2C-ACE61B6F0065}">
      <dgm:prSet/>
      <dgm:spPr/>
      <dgm:t>
        <a:bodyPr/>
        <a:lstStyle/>
        <a:p>
          <a:pPr rtl="0"/>
          <a:r>
            <a:rPr lang="es-CO" b="0" smtClean="0"/>
            <a:t>Cobro persuasivo a suscriptores morosos por distintos canales (llamado telefónico, mails, cartas) para informarles el estado de sus facturas, la obligación de pago y ofrecerle alternativas de normalizar la obligación.</a:t>
          </a:r>
          <a:endParaRPr lang="es-CO" b="0"/>
        </a:p>
      </dgm:t>
    </dgm:pt>
    <dgm:pt modelId="{6365FCD9-E5D1-4205-BB06-FFC715B0A03D}" type="parTrans" cxnId="{4BA736C7-70CD-4306-ABD8-B4F9A9ED2025}">
      <dgm:prSet/>
      <dgm:spPr/>
      <dgm:t>
        <a:bodyPr/>
        <a:lstStyle/>
        <a:p>
          <a:endParaRPr lang="es-ES" b="0"/>
        </a:p>
      </dgm:t>
    </dgm:pt>
    <dgm:pt modelId="{13C26007-FE4F-4E73-9BB3-B45D1B1B8ED2}" type="sibTrans" cxnId="{4BA736C7-70CD-4306-ABD8-B4F9A9ED2025}">
      <dgm:prSet/>
      <dgm:spPr/>
      <dgm:t>
        <a:bodyPr/>
        <a:lstStyle/>
        <a:p>
          <a:endParaRPr lang="es-ES" b="0"/>
        </a:p>
      </dgm:t>
    </dgm:pt>
    <dgm:pt modelId="{3800DBDF-5A20-4F7C-BB74-BBD7681F4650}">
      <dgm:prSet/>
      <dgm:spPr/>
      <dgm:t>
        <a:bodyPr/>
        <a:lstStyle/>
        <a:p>
          <a:pPr rtl="0"/>
          <a:r>
            <a:rPr lang="es-CO" b="0" smtClean="0"/>
            <a:t>Visitas de cobro persuasivo.</a:t>
          </a:r>
          <a:endParaRPr lang="es-CO" b="0"/>
        </a:p>
      </dgm:t>
    </dgm:pt>
    <dgm:pt modelId="{85E72864-C7F6-4278-BCBD-A2EF93EF9855}" type="parTrans" cxnId="{9E12B2BD-9CC4-4B0A-88C3-D5B1CB1CC1AE}">
      <dgm:prSet/>
      <dgm:spPr/>
      <dgm:t>
        <a:bodyPr/>
        <a:lstStyle/>
        <a:p>
          <a:endParaRPr lang="es-ES" b="0"/>
        </a:p>
      </dgm:t>
    </dgm:pt>
    <dgm:pt modelId="{10F5552C-4797-4598-AF86-07FBFFBB8CD1}" type="sibTrans" cxnId="{9E12B2BD-9CC4-4B0A-88C3-D5B1CB1CC1AE}">
      <dgm:prSet/>
      <dgm:spPr/>
      <dgm:t>
        <a:bodyPr/>
        <a:lstStyle/>
        <a:p>
          <a:endParaRPr lang="es-ES" b="0"/>
        </a:p>
      </dgm:t>
    </dgm:pt>
    <dgm:pt modelId="{8FCD6FD5-2AF0-48FD-9197-EEF6A15BC4F2}">
      <dgm:prSet/>
      <dgm:spPr/>
      <dgm:t>
        <a:bodyPr/>
        <a:lstStyle/>
        <a:p>
          <a:pPr rtl="0"/>
          <a:r>
            <a:rPr lang="es-CO" b="0" smtClean="0"/>
            <a:t>Corte del servicio de Acueducto.</a:t>
          </a:r>
          <a:endParaRPr lang="es-CO" b="0"/>
        </a:p>
      </dgm:t>
    </dgm:pt>
    <dgm:pt modelId="{56D50999-22C5-42AC-900D-D60ED190CF1B}" type="parTrans" cxnId="{23097D07-A967-43CE-A1BD-07EB7A0479E6}">
      <dgm:prSet/>
      <dgm:spPr/>
      <dgm:t>
        <a:bodyPr/>
        <a:lstStyle/>
        <a:p>
          <a:endParaRPr lang="es-ES" b="0"/>
        </a:p>
      </dgm:t>
    </dgm:pt>
    <dgm:pt modelId="{5BDE5713-F8D6-4E55-9749-9EB82E4D5F5D}" type="sibTrans" cxnId="{23097D07-A967-43CE-A1BD-07EB7A0479E6}">
      <dgm:prSet/>
      <dgm:spPr/>
      <dgm:t>
        <a:bodyPr/>
        <a:lstStyle/>
        <a:p>
          <a:endParaRPr lang="es-ES" b="0"/>
        </a:p>
      </dgm:t>
    </dgm:pt>
    <dgm:pt modelId="{CC16D4E2-3933-4534-B728-67A224735549}">
      <dgm:prSet/>
      <dgm:spPr/>
      <dgm:t>
        <a:bodyPr/>
        <a:lstStyle/>
        <a:p>
          <a:pPr rtl="0"/>
          <a:r>
            <a:rPr lang="es-CO" b="0" smtClean="0"/>
            <a:t>Agotados los recursos mencionados anteriormente, se procede a dar aplicación al cobro ejecutivo de los servicios públicos domiciliarios consagrado en el Art. 130 de la Ley 142 de 1994, modificado por el Art. 18 de la Ley 689 de 2001.  </a:t>
          </a:r>
          <a:endParaRPr lang="es-CO" b="0"/>
        </a:p>
      </dgm:t>
    </dgm:pt>
    <dgm:pt modelId="{38D25A0C-075F-49A1-AAF8-B0B496CEBF6F}" type="parTrans" cxnId="{1F958897-4CBB-4AEC-8996-DB1F2810BCCD}">
      <dgm:prSet/>
      <dgm:spPr/>
      <dgm:t>
        <a:bodyPr/>
        <a:lstStyle/>
        <a:p>
          <a:endParaRPr lang="es-ES" b="0"/>
        </a:p>
      </dgm:t>
    </dgm:pt>
    <dgm:pt modelId="{DAF88CFA-6483-4744-A76A-1B0816DFC9B0}" type="sibTrans" cxnId="{1F958897-4CBB-4AEC-8996-DB1F2810BCCD}">
      <dgm:prSet/>
      <dgm:spPr/>
      <dgm:t>
        <a:bodyPr/>
        <a:lstStyle/>
        <a:p>
          <a:endParaRPr lang="es-ES" b="0"/>
        </a:p>
      </dgm:t>
    </dgm:pt>
    <dgm:pt modelId="{FE0B8138-3B37-4310-8F28-2B0C83B7E494}" type="pres">
      <dgm:prSet presAssocID="{EA2B10D8-6D42-4757-9F2E-B7EFB2F34693}" presName="Name0" presStyleCnt="0">
        <dgm:presLayoutVars>
          <dgm:chMax val="7"/>
          <dgm:dir/>
          <dgm:animOne val="branch"/>
        </dgm:presLayoutVars>
      </dgm:prSet>
      <dgm:spPr/>
      <dgm:t>
        <a:bodyPr/>
        <a:lstStyle/>
        <a:p>
          <a:endParaRPr lang="es-ES"/>
        </a:p>
      </dgm:t>
    </dgm:pt>
    <dgm:pt modelId="{2CD1EFF0-9D8A-4282-BA53-03E8A1CA6A9F}" type="pres">
      <dgm:prSet presAssocID="{2B9E4562-09D2-4789-AAB6-3CAA28B5D573}" presName="parTx1" presStyleLbl="node1" presStyleIdx="0" presStyleCnt="1"/>
      <dgm:spPr/>
      <dgm:t>
        <a:bodyPr/>
        <a:lstStyle/>
        <a:p>
          <a:endParaRPr lang="es-ES"/>
        </a:p>
      </dgm:t>
    </dgm:pt>
    <dgm:pt modelId="{A8BA431A-6E5F-4279-AF93-F6DF46EA5251}" type="pres">
      <dgm:prSet presAssocID="{2B9E4562-09D2-4789-AAB6-3CAA28B5D573}" presName="spPre1" presStyleCnt="0"/>
      <dgm:spPr/>
    </dgm:pt>
    <dgm:pt modelId="{929E8C17-80D3-4DC5-BE6D-84251C7E4D6A}" type="pres">
      <dgm:prSet presAssocID="{2B9E4562-09D2-4789-AAB6-3CAA28B5D573}" presName="chLin1" presStyleCnt="0"/>
      <dgm:spPr/>
    </dgm:pt>
    <dgm:pt modelId="{9680C95C-71B9-4FC7-B8B5-C0E30456B948}" type="pres">
      <dgm:prSet presAssocID="{9E8ADB67-67F5-43DE-83D5-E4CA8F5CC036}" presName="Name11" presStyleLbl="parChTrans1D1" presStyleIdx="0" presStyleCnt="10"/>
      <dgm:spPr/>
    </dgm:pt>
    <dgm:pt modelId="{5262124B-933C-4879-A8D4-3C15ABF7FEEB}" type="pres">
      <dgm:prSet presAssocID="{18E6DB16-01BD-47CD-922C-A0AADA1878A4}" presName="txAndLines1" presStyleCnt="0"/>
      <dgm:spPr/>
    </dgm:pt>
    <dgm:pt modelId="{809EC122-7A7B-4FDD-8D7A-3F882D231E47}" type="pres">
      <dgm:prSet presAssocID="{18E6DB16-01BD-47CD-922C-A0AADA1878A4}" presName="anchor1" presStyleCnt="0"/>
      <dgm:spPr/>
    </dgm:pt>
    <dgm:pt modelId="{3F5B3B0C-A750-4364-B0CC-7B5ED17C69A1}" type="pres">
      <dgm:prSet presAssocID="{18E6DB16-01BD-47CD-922C-A0AADA1878A4}" presName="backup1" presStyleCnt="0"/>
      <dgm:spPr/>
    </dgm:pt>
    <dgm:pt modelId="{5B1587AF-3F7C-4D80-912A-0637BE2D18A3}" type="pres">
      <dgm:prSet presAssocID="{18E6DB16-01BD-47CD-922C-A0AADA1878A4}" presName="preLine1" presStyleLbl="parChTrans1D1" presStyleIdx="1" presStyleCnt="10"/>
      <dgm:spPr/>
    </dgm:pt>
    <dgm:pt modelId="{6EDA9868-8FC8-46AC-B2D5-F3B0BB4C7CA9}" type="pres">
      <dgm:prSet presAssocID="{18E6DB16-01BD-47CD-922C-A0AADA1878A4}" presName="desTx1" presStyleLbl="revTx" presStyleIdx="0" presStyleCnt="0">
        <dgm:presLayoutVars>
          <dgm:bulletEnabled val="1"/>
        </dgm:presLayoutVars>
      </dgm:prSet>
      <dgm:spPr/>
      <dgm:t>
        <a:bodyPr/>
        <a:lstStyle/>
        <a:p>
          <a:endParaRPr lang="es-ES"/>
        </a:p>
      </dgm:t>
    </dgm:pt>
    <dgm:pt modelId="{9D287B9C-285A-481D-A0B1-6F4B33C791D3}" type="pres">
      <dgm:prSet presAssocID="{6365FCD9-E5D1-4205-BB06-FFC715B0A03D}" presName="Name11" presStyleLbl="parChTrans1D1" presStyleIdx="2" presStyleCnt="10"/>
      <dgm:spPr/>
    </dgm:pt>
    <dgm:pt modelId="{32D5F96B-5B23-4051-95A9-F9277E92C11B}" type="pres">
      <dgm:prSet presAssocID="{7CF9F041-D7B8-46B6-BB2C-ACE61B6F0065}" presName="txAndLines1" presStyleCnt="0"/>
      <dgm:spPr/>
    </dgm:pt>
    <dgm:pt modelId="{06054F93-BBB7-4862-A614-6B3E0E9A2458}" type="pres">
      <dgm:prSet presAssocID="{7CF9F041-D7B8-46B6-BB2C-ACE61B6F0065}" presName="anchor1" presStyleCnt="0"/>
      <dgm:spPr/>
    </dgm:pt>
    <dgm:pt modelId="{9231584B-C187-49A6-96BC-0903AD9E1029}" type="pres">
      <dgm:prSet presAssocID="{7CF9F041-D7B8-46B6-BB2C-ACE61B6F0065}" presName="backup1" presStyleCnt="0"/>
      <dgm:spPr/>
    </dgm:pt>
    <dgm:pt modelId="{D44CEB64-4812-4ABE-B600-4DB6819135A8}" type="pres">
      <dgm:prSet presAssocID="{7CF9F041-D7B8-46B6-BB2C-ACE61B6F0065}" presName="preLine1" presStyleLbl="parChTrans1D1" presStyleIdx="3" presStyleCnt="10"/>
      <dgm:spPr/>
    </dgm:pt>
    <dgm:pt modelId="{E63F3498-B8BC-45FE-91F3-6D4A1D3FF744}" type="pres">
      <dgm:prSet presAssocID="{7CF9F041-D7B8-46B6-BB2C-ACE61B6F0065}" presName="desTx1" presStyleLbl="revTx" presStyleIdx="0" presStyleCnt="0">
        <dgm:presLayoutVars>
          <dgm:bulletEnabled val="1"/>
        </dgm:presLayoutVars>
      </dgm:prSet>
      <dgm:spPr/>
      <dgm:t>
        <a:bodyPr/>
        <a:lstStyle/>
        <a:p>
          <a:endParaRPr lang="es-ES"/>
        </a:p>
      </dgm:t>
    </dgm:pt>
    <dgm:pt modelId="{79223C29-5DFD-47E1-BA98-DADB309166CD}" type="pres">
      <dgm:prSet presAssocID="{85E72864-C7F6-4278-BCBD-A2EF93EF9855}" presName="Name11" presStyleLbl="parChTrans1D1" presStyleIdx="4" presStyleCnt="10"/>
      <dgm:spPr/>
    </dgm:pt>
    <dgm:pt modelId="{544C60E5-29E5-4136-B7DB-583353DDAF58}" type="pres">
      <dgm:prSet presAssocID="{3800DBDF-5A20-4F7C-BB74-BBD7681F4650}" presName="txAndLines1" presStyleCnt="0"/>
      <dgm:spPr/>
    </dgm:pt>
    <dgm:pt modelId="{C482E4BB-C9C9-41C4-BDBB-A26CD15A58A2}" type="pres">
      <dgm:prSet presAssocID="{3800DBDF-5A20-4F7C-BB74-BBD7681F4650}" presName="anchor1" presStyleCnt="0"/>
      <dgm:spPr/>
    </dgm:pt>
    <dgm:pt modelId="{03ED2B48-9099-4A22-8D7E-21891164F289}" type="pres">
      <dgm:prSet presAssocID="{3800DBDF-5A20-4F7C-BB74-BBD7681F4650}" presName="backup1" presStyleCnt="0"/>
      <dgm:spPr/>
    </dgm:pt>
    <dgm:pt modelId="{1ADDC9B4-19AC-46E4-8D95-A2FB3909D78E}" type="pres">
      <dgm:prSet presAssocID="{3800DBDF-5A20-4F7C-BB74-BBD7681F4650}" presName="preLine1" presStyleLbl="parChTrans1D1" presStyleIdx="5" presStyleCnt="10"/>
      <dgm:spPr/>
    </dgm:pt>
    <dgm:pt modelId="{C7E5E8A8-B56D-4D63-9DB5-AE9D144C1B27}" type="pres">
      <dgm:prSet presAssocID="{3800DBDF-5A20-4F7C-BB74-BBD7681F4650}" presName="desTx1" presStyleLbl="revTx" presStyleIdx="0" presStyleCnt="0">
        <dgm:presLayoutVars>
          <dgm:bulletEnabled val="1"/>
        </dgm:presLayoutVars>
      </dgm:prSet>
      <dgm:spPr/>
      <dgm:t>
        <a:bodyPr/>
        <a:lstStyle/>
        <a:p>
          <a:endParaRPr lang="es-ES"/>
        </a:p>
      </dgm:t>
    </dgm:pt>
    <dgm:pt modelId="{2AC6071B-4FD9-478C-9838-3AA169CAA734}" type="pres">
      <dgm:prSet presAssocID="{56D50999-22C5-42AC-900D-D60ED190CF1B}" presName="Name11" presStyleLbl="parChTrans1D1" presStyleIdx="6" presStyleCnt="10"/>
      <dgm:spPr/>
    </dgm:pt>
    <dgm:pt modelId="{B5F871F8-F468-4957-B559-FD05F7904C8E}" type="pres">
      <dgm:prSet presAssocID="{8FCD6FD5-2AF0-48FD-9197-EEF6A15BC4F2}" presName="txAndLines1" presStyleCnt="0"/>
      <dgm:spPr/>
    </dgm:pt>
    <dgm:pt modelId="{3E284AE5-EFB8-412C-B440-8619B4D9511C}" type="pres">
      <dgm:prSet presAssocID="{8FCD6FD5-2AF0-48FD-9197-EEF6A15BC4F2}" presName="anchor1" presStyleCnt="0"/>
      <dgm:spPr/>
    </dgm:pt>
    <dgm:pt modelId="{98CC55F1-467B-4DF1-A94D-6AE4BAE70282}" type="pres">
      <dgm:prSet presAssocID="{8FCD6FD5-2AF0-48FD-9197-EEF6A15BC4F2}" presName="backup1" presStyleCnt="0"/>
      <dgm:spPr/>
    </dgm:pt>
    <dgm:pt modelId="{89AC83BC-3B1C-411A-B317-54A51C36A5A0}" type="pres">
      <dgm:prSet presAssocID="{8FCD6FD5-2AF0-48FD-9197-EEF6A15BC4F2}" presName="preLine1" presStyleLbl="parChTrans1D1" presStyleIdx="7" presStyleCnt="10"/>
      <dgm:spPr/>
    </dgm:pt>
    <dgm:pt modelId="{7C60FC8B-490D-44B4-BF9A-B54C81130E68}" type="pres">
      <dgm:prSet presAssocID="{8FCD6FD5-2AF0-48FD-9197-EEF6A15BC4F2}" presName="desTx1" presStyleLbl="revTx" presStyleIdx="0" presStyleCnt="0">
        <dgm:presLayoutVars>
          <dgm:bulletEnabled val="1"/>
        </dgm:presLayoutVars>
      </dgm:prSet>
      <dgm:spPr/>
      <dgm:t>
        <a:bodyPr/>
        <a:lstStyle/>
        <a:p>
          <a:endParaRPr lang="es-ES"/>
        </a:p>
      </dgm:t>
    </dgm:pt>
    <dgm:pt modelId="{3349F9E2-A1A6-4FE0-B057-06F7C826FFAD}" type="pres">
      <dgm:prSet presAssocID="{38D25A0C-075F-49A1-AAF8-B0B496CEBF6F}" presName="Name11" presStyleLbl="parChTrans1D1" presStyleIdx="8" presStyleCnt="10"/>
      <dgm:spPr/>
    </dgm:pt>
    <dgm:pt modelId="{5F0E959F-6E06-410E-8BFC-7379B6082BA4}" type="pres">
      <dgm:prSet presAssocID="{CC16D4E2-3933-4534-B728-67A224735549}" presName="txAndLines1" presStyleCnt="0"/>
      <dgm:spPr/>
    </dgm:pt>
    <dgm:pt modelId="{EB09FC32-C94D-4EF1-82DF-91EC0EDFE193}" type="pres">
      <dgm:prSet presAssocID="{CC16D4E2-3933-4534-B728-67A224735549}" presName="anchor1" presStyleCnt="0"/>
      <dgm:spPr/>
    </dgm:pt>
    <dgm:pt modelId="{94B5D110-5DF6-400A-A7BB-E29E28F73BB0}" type="pres">
      <dgm:prSet presAssocID="{CC16D4E2-3933-4534-B728-67A224735549}" presName="backup1" presStyleCnt="0"/>
      <dgm:spPr/>
    </dgm:pt>
    <dgm:pt modelId="{6C3DCF39-5940-4282-8395-E001D13D5C62}" type="pres">
      <dgm:prSet presAssocID="{CC16D4E2-3933-4534-B728-67A224735549}" presName="preLine1" presStyleLbl="parChTrans1D1" presStyleIdx="9" presStyleCnt="10"/>
      <dgm:spPr/>
    </dgm:pt>
    <dgm:pt modelId="{9A6D42C0-4CB9-44F9-B57D-22CBF02D5BF9}" type="pres">
      <dgm:prSet presAssocID="{CC16D4E2-3933-4534-B728-67A224735549}" presName="desTx1" presStyleLbl="revTx" presStyleIdx="0" presStyleCnt="0">
        <dgm:presLayoutVars>
          <dgm:bulletEnabled val="1"/>
        </dgm:presLayoutVars>
      </dgm:prSet>
      <dgm:spPr/>
      <dgm:t>
        <a:bodyPr/>
        <a:lstStyle/>
        <a:p>
          <a:endParaRPr lang="es-ES"/>
        </a:p>
      </dgm:t>
    </dgm:pt>
  </dgm:ptLst>
  <dgm:cxnLst>
    <dgm:cxn modelId="{65BF3DFA-7C44-4153-8872-D3CC9FA381E2}" type="presOf" srcId="{CC16D4E2-3933-4534-B728-67A224735549}" destId="{9A6D42C0-4CB9-44F9-B57D-22CBF02D5BF9}" srcOrd="0" destOrd="0" presId="urn:microsoft.com/office/officeart/2009/3/layout/SubStepProcess"/>
    <dgm:cxn modelId="{1F958897-4CBB-4AEC-8996-DB1F2810BCCD}" srcId="{2B9E4562-09D2-4789-AAB6-3CAA28B5D573}" destId="{CC16D4E2-3933-4534-B728-67A224735549}" srcOrd="4" destOrd="0" parTransId="{38D25A0C-075F-49A1-AAF8-B0B496CEBF6F}" sibTransId="{DAF88CFA-6483-4744-A76A-1B0816DFC9B0}"/>
    <dgm:cxn modelId="{2B466238-CD04-431B-9605-B0A7C6A598FD}" type="presOf" srcId="{8FCD6FD5-2AF0-48FD-9197-EEF6A15BC4F2}" destId="{7C60FC8B-490D-44B4-BF9A-B54C81130E68}" srcOrd="0" destOrd="0" presId="urn:microsoft.com/office/officeart/2009/3/layout/SubStepProcess"/>
    <dgm:cxn modelId="{BA982FF4-138D-4C31-A6EC-F72CBABDD5C4}" srcId="{2B9E4562-09D2-4789-AAB6-3CAA28B5D573}" destId="{18E6DB16-01BD-47CD-922C-A0AADA1878A4}" srcOrd="0" destOrd="0" parTransId="{9E8ADB67-67F5-43DE-83D5-E4CA8F5CC036}" sibTransId="{08FCFFA2-1881-413C-93D1-752E64AD10AD}"/>
    <dgm:cxn modelId="{9E12B2BD-9CC4-4B0A-88C3-D5B1CB1CC1AE}" srcId="{2B9E4562-09D2-4789-AAB6-3CAA28B5D573}" destId="{3800DBDF-5A20-4F7C-BB74-BBD7681F4650}" srcOrd="2" destOrd="0" parTransId="{85E72864-C7F6-4278-BCBD-A2EF93EF9855}" sibTransId="{10F5552C-4797-4598-AF86-07FBFFBB8CD1}"/>
    <dgm:cxn modelId="{F48076EA-7EC2-4AB3-8E25-26F637DBD71C}" srcId="{EA2B10D8-6D42-4757-9F2E-B7EFB2F34693}" destId="{2B9E4562-09D2-4789-AAB6-3CAA28B5D573}" srcOrd="0" destOrd="0" parTransId="{CF8702C3-2B9A-4312-B2B5-56E7A19185AA}" sibTransId="{CDBF9521-194F-41B5-B7FB-23BE384C5E62}"/>
    <dgm:cxn modelId="{C3C78633-85F1-495C-BFC7-E1D9E4FF5F54}" type="presOf" srcId="{7CF9F041-D7B8-46B6-BB2C-ACE61B6F0065}" destId="{E63F3498-B8BC-45FE-91F3-6D4A1D3FF744}" srcOrd="0" destOrd="0" presId="urn:microsoft.com/office/officeart/2009/3/layout/SubStepProcess"/>
    <dgm:cxn modelId="{05FE3CFD-BAF7-45A8-977A-ED2E58F2E6FC}" type="presOf" srcId="{2B9E4562-09D2-4789-AAB6-3CAA28B5D573}" destId="{2CD1EFF0-9D8A-4282-BA53-03E8A1CA6A9F}" srcOrd="0" destOrd="0" presId="urn:microsoft.com/office/officeart/2009/3/layout/SubStepProcess"/>
    <dgm:cxn modelId="{A89FCD2D-7630-491E-89F1-F016BD7BDB92}" type="presOf" srcId="{EA2B10D8-6D42-4757-9F2E-B7EFB2F34693}" destId="{FE0B8138-3B37-4310-8F28-2B0C83B7E494}" srcOrd="0" destOrd="0" presId="urn:microsoft.com/office/officeart/2009/3/layout/SubStepProcess"/>
    <dgm:cxn modelId="{23097D07-A967-43CE-A1BD-07EB7A0479E6}" srcId="{2B9E4562-09D2-4789-AAB6-3CAA28B5D573}" destId="{8FCD6FD5-2AF0-48FD-9197-EEF6A15BC4F2}" srcOrd="3" destOrd="0" parTransId="{56D50999-22C5-42AC-900D-D60ED190CF1B}" sibTransId="{5BDE5713-F8D6-4E55-9749-9EB82E4D5F5D}"/>
    <dgm:cxn modelId="{7D4C85D0-5EDA-41B0-A74A-C0C787B8BA4B}" type="presOf" srcId="{3800DBDF-5A20-4F7C-BB74-BBD7681F4650}" destId="{C7E5E8A8-B56D-4D63-9DB5-AE9D144C1B27}" srcOrd="0" destOrd="0" presId="urn:microsoft.com/office/officeart/2009/3/layout/SubStepProcess"/>
    <dgm:cxn modelId="{4BA736C7-70CD-4306-ABD8-B4F9A9ED2025}" srcId="{2B9E4562-09D2-4789-AAB6-3CAA28B5D573}" destId="{7CF9F041-D7B8-46B6-BB2C-ACE61B6F0065}" srcOrd="1" destOrd="0" parTransId="{6365FCD9-E5D1-4205-BB06-FFC715B0A03D}" sibTransId="{13C26007-FE4F-4E73-9BB3-B45D1B1B8ED2}"/>
    <dgm:cxn modelId="{8489A1C4-3816-4623-A2B9-DCE0D868CE5D}" type="presOf" srcId="{18E6DB16-01BD-47CD-922C-A0AADA1878A4}" destId="{6EDA9868-8FC8-46AC-B2D5-F3B0BB4C7CA9}" srcOrd="0" destOrd="0" presId="urn:microsoft.com/office/officeart/2009/3/layout/SubStepProcess"/>
    <dgm:cxn modelId="{66E5FAC6-21D1-43CC-B88F-100FF0F971ED}" type="presParOf" srcId="{FE0B8138-3B37-4310-8F28-2B0C83B7E494}" destId="{2CD1EFF0-9D8A-4282-BA53-03E8A1CA6A9F}" srcOrd="0" destOrd="0" presId="urn:microsoft.com/office/officeart/2009/3/layout/SubStepProcess"/>
    <dgm:cxn modelId="{B6D6A543-EFCE-49DC-AA13-912C69A649C6}" type="presParOf" srcId="{FE0B8138-3B37-4310-8F28-2B0C83B7E494}" destId="{A8BA431A-6E5F-4279-AF93-F6DF46EA5251}" srcOrd="1" destOrd="0" presId="urn:microsoft.com/office/officeart/2009/3/layout/SubStepProcess"/>
    <dgm:cxn modelId="{29AE9BE4-0608-4A94-97A2-AF4692F57238}" type="presParOf" srcId="{FE0B8138-3B37-4310-8F28-2B0C83B7E494}" destId="{929E8C17-80D3-4DC5-BE6D-84251C7E4D6A}" srcOrd="2" destOrd="0" presId="urn:microsoft.com/office/officeart/2009/3/layout/SubStepProcess"/>
    <dgm:cxn modelId="{33CDB9FE-4115-44B7-9D87-B285AA0C110D}" type="presParOf" srcId="{929E8C17-80D3-4DC5-BE6D-84251C7E4D6A}" destId="{9680C95C-71B9-4FC7-B8B5-C0E30456B948}" srcOrd="0" destOrd="0" presId="urn:microsoft.com/office/officeart/2009/3/layout/SubStepProcess"/>
    <dgm:cxn modelId="{14F8A3B3-520C-407F-84A1-AD2647F6DB07}" type="presParOf" srcId="{929E8C17-80D3-4DC5-BE6D-84251C7E4D6A}" destId="{5262124B-933C-4879-A8D4-3C15ABF7FEEB}" srcOrd="1" destOrd="0" presId="urn:microsoft.com/office/officeart/2009/3/layout/SubStepProcess"/>
    <dgm:cxn modelId="{DB45BA5D-E26D-44D8-B3E6-BFBD82374507}" type="presParOf" srcId="{5262124B-933C-4879-A8D4-3C15ABF7FEEB}" destId="{809EC122-7A7B-4FDD-8D7A-3F882D231E47}" srcOrd="0" destOrd="0" presId="urn:microsoft.com/office/officeart/2009/3/layout/SubStepProcess"/>
    <dgm:cxn modelId="{CA65B195-7864-4FD2-8CAD-1F813516AD6B}" type="presParOf" srcId="{5262124B-933C-4879-A8D4-3C15ABF7FEEB}" destId="{3F5B3B0C-A750-4364-B0CC-7B5ED17C69A1}" srcOrd="1" destOrd="0" presId="urn:microsoft.com/office/officeart/2009/3/layout/SubStepProcess"/>
    <dgm:cxn modelId="{77EA6185-8BA5-4BDD-B0F6-F4E154E017DB}" type="presParOf" srcId="{5262124B-933C-4879-A8D4-3C15ABF7FEEB}" destId="{5B1587AF-3F7C-4D80-912A-0637BE2D18A3}" srcOrd="2" destOrd="0" presId="urn:microsoft.com/office/officeart/2009/3/layout/SubStepProcess"/>
    <dgm:cxn modelId="{3F1C79C3-D3C0-405A-8DF9-0E9CEC3AE4EF}" type="presParOf" srcId="{5262124B-933C-4879-A8D4-3C15ABF7FEEB}" destId="{6EDA9868-8FC8-46AC-B2D5-F3B0BB4C7CA9}" srcOrd="3" destOrd="0" presId="urn:microsoft.com/office/officeart/2009/3/layout/SubStepProcess"/>
    <dgm:cxn modelId="{1E5C2FC3-1690-4464-8FBD-7FE01154C6AB}" type="presParOf" srcId="{929E8C17-80D3-4DC5-BE6D-84251C7E4D6A}" destId="{9D287B9C-285A-481D-A0B1-6F4B33C791D3}" srcOrd="2" destOrd="0" presId="urn:microsoft.com/office/officeart/2009/3/layout/SubStepProcess"/>
    <dgm:cxn modelId="{EECCD4A2-0E68-4337-BDDE-9D13A67797D4}" type="presParOf" srcId="{929E8C17-80D3-4DC5-BE6D-84251C7E4D6A}" destId="{32D5F96B-5B23-4051-95A9-F9277E92C11B}" srcOrd="3" destOrd="0" presId="urn:microsoft.com/office/officeart/2009/3/layout/SubStepProcess"/>
    <dgm:cxn modelId="{4D9EBE40-FC8F-4D58-8627-AD639E091627}" type="presParOf" srcId="{32D5F96B-5B23-4051-95A9-F9277E92C11B}" destId="{06054F93-BBB7-4862-A614-6B3E0E9A2458}" srcOrd="0" destOrd="0" presId="urn:microsoft.com/office/officeart/2009/3/layout/SubStepProcess"/>
    <dgm:cxn modelId="{714CA6D3-7790-4EED-AC62-20392DA83FCE}" type="presParOf" srcId="{32D5F96B-5B23-4051-95A9-F9277E92C11B}" destId="{9231584B-C187-49A6-96BC-0903AD9E1029}" srcOrd="1" destOrd="0" presId="urn:microsoft.com/office/officeart/2009/3/layout/SubStepProcess"/>
    <dgm:cxn modelId="{565FD0C2-5142-40C1-A821-DCE7277B2A9C}" type="presParOf" srcId="{32D5F96B-5B23-4051-95A9-F9277E92C11B}" destId="{D44CEB64-4812-4ABE-B600-4DB6819135A8}" srcOrd="2" destOrd="0" presId="urn:microsoft.com/office/officeart/2009/3/layout/SubStepProcess"/>
    <dgm:cxn modelId="{7D59F80C-F2E9-4A64-8C4F-2752301F303A}" type="presParOf" srcId="{32D5F96B-5B23-4051-95A9-F9277E92C11B}" destId="{E63F3498-B8BC-45FE-91F3-6D4A1D3FF744}" srcOrd="3" destOrd="0" presId="urn:microsoft.com/office/officeart/2009/3/layout/SubStepProcess"/>
    <dgm:cxn modelId="{D119642C-7B25-41C4-87F9-6567C5FDBF10}" type="presParOf" srcId="{929E8C17-80D3-4DC5-BE6D-84251C7E4D6A}" destId="{79223C29-5DFD-47E1-BA98-DADB309166CD}" srcOrd="4" destOrd="0" presId="urn:microsoft.com/office/officeart/2009/3/layout/SubStepProcess"/>
    <dgm:cxn modelId="{FE2A7C16-D229-48F0-8B84-9CE2DA4CEF87}" type="presParOf" srcId="{929E8C17-80D3-4DC5-BE6D-84251C7E4D6A}" destId="{544C60E5-29E5-4136-B7DB-583353DDAF58}" srcOrd="5" destOrd="0" presId="urn:microsoft.com/office/officeart/2009/3/layout/SubStepProcess"/>
    <dgm:cxn modelId="{B3BAE5A0-B51E-421A-BB15-67B78CB3E0E6}" type="presParOf" srcId="{544C60E5-29E5-4136-B7DB-583353DDAF58}" destId="{C482E4BB-C9C9-41C4-BDBB-A26CD15A58A2}" srcOrd="0" destOrd="0" presId="urn:microsoft.com/office/officeart/2009/3/layout/SubStepProcess"/>
    <dgm:cxn modelId="{A2ABD375-117C-4228-A00A-B9F09D010D80}" type="presParOf" srcId="{544C60E5-29E5-4136-B7DB-583353DDAF58}" destId="{03ED2B48-9099-4A22-8D7E-21891164F289}" srcOrd="1" destOrd="0" presId="urn:microsoft.com/office/officeart/2009/3/layout/SubStepProcess"/>
    <dgm:cxn modelId="{37B7DF8D-DA15-4997-8460-6C129C07EAEF}" type="presParOf" srcId="{544C60E5-29E5-4136-B7DB-583353DDAF58}" destId="{1ADDC9B4-19AC-46E4-8D95-A2FB3909D78E}" srcOrd="2" destOrd="0" presId="urn:microsoft.com/office/officeart/2009/3/layout/SubStepProcess"/>
    <dgm:cxn modelId="{6B69806F-1F16-4883-A5C5-13B754C9D1A2}" type="presParOf" srcId="{544C60E5-29E5-4136-B7DB-583353DDAF58}" destId="{C7E5E8A8-B56D-4D63-9DB5-AE9D144C1B27}" srcOrd="3" destOrd="0" presId="urn:microsoft.com/office/officeart/2009/3/layout/SubStepProcess"/>
    <dgm:cxn modelId="{26C44DDD-532F-49FF-BA20-EDB81B4A7E73}" type="presParOf" srcId="{929E8C17-80D3-4DC5-BE6D-84251C7E4D6A}" destId="{2AC6071B-4FD9-478C-9838-3AA169CAA734}" srcOrd="6" destOrd="0" presId="urn:microsoft.com/office/officeart/2009/3/layout/SubStepProcess"/>
    <dgm:cxn modelId="{8CEC39E6-F093-4525-BE27-217068E069F4}" type="presParOf" srcId="{929E8C17-80D3-4DC5-BE6D-84251C7E4D6A}" destId="{B5F871F8-F468-4957-B559-FD05F7904C8E}" srcOrd="7" destOrd="0" presId="urn:microsoft.com/office/officeart/2009/3/layout/SubStepProcess"/>
    <dgm:cxn modelId="{E6F2F4A8-A7A2-4356-AA9C-B576613D02B6}" type="presParOf" srcId="{B5F871F8-F468-4957-B559-FD05F7904C8E}" destId="{3E284AE5-EFB8-412C-B440-8619B4D9511C}" srcOrd="0" destOrd="0" presId="urn:microsoft.com/office/officeart/2009/3/layout/SubStepProcess"/>
    <dgm:cxn modelId="{F7F2C2CC-3B61-449F-BBD3-30FCBE3494F9}" type="presParOf" srcId="{B5F871F8-F468-4957-B559-FD05F7904C8E}" destId="{98CC55F1-467B-4DF1-A94D-6AE4BAE70282}" srcOrd="1" destOrd="0" presId="urn:microsoft.com/office/officeart/2009/3/layout/SubStepProcess"/>
    <dgm:cxn modelId="{E06FD2EE-E877-48A6-828C-89D09B7EDE86}" type="presParOf" srcId="{B5F871F8-F468-4957-B559-FD05F7904C8E}" destId="{89AC83BC-3B1C-411A-B317-54A51C36A5A0}" srcOrd="2" destOrd="0" presId="urn:microsoft.com/office/officeart/2009/3/layout/SubStepProcess"/>
    <dgm:cxn modelId="{E9D78D09-4E16-4799-B17C-D110443F41EC}" type="presParOf" srcId="{B5F871F8-F468-4957-B559-FD05F7904C8E}" destId="{7C60FC8B-490D-44B4-BF9A-B54C81130E68}" srcOrd="3" destOrd="0" presId="urn:microsoft.com/office/officeart/2009/3/layout/SubStepProcess"/>
    <dgm:cxn modelId="{807FF6A5-68E0-4699-BDBE-5F0A43E40B2C}" type="presParOf" srcId="{929E8C17-80D3-4DC5-BE6D-84251C7E4D6A}" destId="{3349F9E2-A1A6-4FE0-B057-06F7C826FFAD}" srcOrd="8" destOrd="0" presId="urn:microsoft.com/office/officeart/2009/3/layout/SubStepProcess"/>
    <dgm:cxn modelId="{40792FAA-4F09-4467-A86F-427AE43AF25F}" type="presParOf" srcId="{929E8C17-80D3-4DC5-BE6D-84251C7E4D6A}" destId="{5F0E959F-6E06-410E-8BFC-7379B6082BA4}" srcOrd="9" destOrd="0" presId="urn:microsoft.com/office/officeart/2009/3/layout/SubStepProcess"/>
    <dgm:cxn modelId="{70927BC5-D8B6-4E84-BA2A-56CE1898A03A}" type="presParOf" srcId="{5F0E959F-6E06-410E-8BFC-7379B6082BA4}" destId="{EB09FC32-C94D-4EF1-82DF-91EC0EDFE193}" srcOrd="0" destOrd="0" presId="urn:microsoft.com/office/officeart/2009/3/layout/SubStepProcess"/>
    <dgm:cxn modelId="{8DDB699E-EED6-4F79-BB30-D1712A61F03D}" type="presParOf" srcId="{5F0E959F-6E06-410E-8BFC-7379B6082BA4}" destId="{94B5D110-5DF6-400A-A7BB-E29E28F73BB0}" srcOrd="1" destOrd="0" presId="urn:microsoft.com/office/officeart/2009/3/layout/SubStepProcess"/>
    <dgm:cxn modelId="{1A1623D0-CB77-455F-AEC3-9C2A8C57E571}" type="presParOf" srcId="{5F0E959F-6E06-410E-8BFC-7379B6082BA4}" destId="{6C3DCF39-5940-4282-8395-E001D13D5C62}" srcOrd="2" destOrd="0" presId="urn:microsoft.com/office/officeart/2009/3/layout/SubStepProcess"/>
    <dgm:cxn modelId="{46707787-DCB8-4DDF-BD68-E44D67020560}" type="presParOf" srcId="{5F0E959F-6E06-410E-8BFC-7379B6082BA4}" destId="{9A6D42C0-4CB9-44F9-B57D-22CBF02D5BF9}" srcOrd="3" destOrd="0" presId="urn:microsoft.com/office/officeart/2009/3/layout/SubSte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9453290-F101-49F6-AA45-0979AE58D528}" type="doc">
      <dgm:prSet loTypeId="urn:microsoft.com/office/officeart/2005/8/layout/target3" loCatId="relationship" qsTypeId="urn:microsoft.com/office/officeart/2005/8/quickstyle/simple1" qsCatId="simple" csTypeId="urn:microsoft.com/office/officeart/2005/8/colors/accent1_2" csCatId="accent1"/>
      <dgm:spPr/>
      <dgm:t>
        <a:bodyPr/>
        <a:lstStyle/>
        <a:p>
          <a:endParaRPr lang="es-ES"/>
        </a:p>
      </dgm:t>
    </dgm:pt>
    <dgm:pt modelId="{0992AA4B-1FA8-460C-B4EC-95818BA445BA}">
      <dgm:prSet custT="1"/>
      <dgm:spPr/>
      <dgm:t>
        <a:bodyPr/>
        <a:lstStyle/>
        <a:p>
          <a:pPr rtl="0"/>
          <a:r>
            <a:rPr lang="es-CO" sz="2000" b="0" dirty="0" smtClean="0">
              <a:latin typeface="+mn-lt"/>
            </a:rPr>
            <a:t>A la fecha de julio de 2022 el número total de usuarios de servicios públicos domiciliarios es de 4.816, de los cuales 1.596 usuarios se encuentran al día en el pago de sus obligaciones y 3.220 usuarios en mora.</a:t>
          </a:r>
          <a:endParaRPr lang="es-CO" sz="2000" b="0" dirty="0">
            <a:latin typeface="+mn-lt"/>
          </a:endParaRPr>
        </a:p>
      </dgm:t>
    </dgm:pt>
    <dgm:pt modelId="{AA9BCADF-5DDB-4732-8746-59D03D1DFE99}" type="parTrans" cxnId="{446A888B-2611-4959-A2CB-155EED3D3426}">
      <dgm:prSet/>
      <dgm:spPr/>
      <dgm:t>
        <a:bodyPr/>
        <a:lstStyle/>
        <a:p>
          <a:endParaRPr lang="es-ES" sz="1400" b="0">
            <a:latin typeface="+mn-lt"/>
          </a:endParaRPr>
        </a:p>
      </dgm:t>
    </dgm:pt>
    <dgm:pt modelId="{B9F5040D-B789-4B98-B18A-D11247A00C02}" type="sibTrans" cxnId="{446A888B-2611-4959-A2CB-155EED3D3426}">
      <dgm:prSet/>
      <dgm:spPr/>
      <dgm:t>
        <a:bodyPr/>
        <a:lstStyle/>
        <a:p>
          <a:endParaRPr lang="es-ES" sz="1400" b="0">
            <a:latin typeface="+mn-lt"/>
          </a:endParaRPr>
        </a:p>
      </dgm:t>
    </dgm:pt>
    <dgm:pt modelId="{9985BBD3-459E-4895-987F-21ED821FD4AD}" type="pres">
      <dgm:prSet presAssocID="{D9453290-F101-49F6-AA45-0979AE58D528}" presName="Name0" presStyleCnt="0">
        <dgm:presLayoutVars>
          <dgm:chMax val="7"/>
          <dgm:dir/>
          <dgm:animLvl val="lvl"/>
          <dgm:resizeHandles val="exact"/>
        </dgm:presLayoutVars>
      </dgm:prSet>
      <dgm:spPr/>
      <dgm:t>
        <a:bodyPr/>
        <a:lstStyle/>
        <a:p>
          <a:endParaRPr lang="es-ES"/>
        </a:p>
      </dgm:t>
    </dgm:pt>
    <dgm:pt modelId="{5A68A7A3-1F25-4F4C-872C-6DFA1950244F}" type="pres">
      <dgm:prSet presAssocID="{0992AA4B-1FA8-460C-B4EC-95818BA445BA}" presName="circle1" presStyleLbl="node1" presStyleIdx="0" presStyleCnt="1"/>
      <dgm:spPr/>
    </dgm:pt>
    <dgm:pt modelId="{2EA30FCB-2D18-4B3E-94D0-2D186D659AA0}" type="pres">
      <dgm:prSet presAssocID="{0992AA4B-1FA8-460C-B4EC-95818BA445BA}" presName="space" presStyleCnt="0"/>
      <dgm:spPr/>
    </dgm:pt>
    <dgm:pt modelId="{66705939-B57B-4FC5-8136-CA4FD33418E4}" type="pres">
      <dgm:prSet presAssocID="{0992AA4B-1FA8-460C-B4EC-95818BA445BA}" presName="rect1" presStyleLbl="alignAcc1" presStyleIdx="0" presStyleCnt="1"/>
      <dgm:spPr/>
      <dgm:t>
        <a:bodyPr/>
        <a:lstStyle/>
        <a:p>
          <a:endParaRPr lang="es-ES"/>
        </a:p>
      </dgm:t>
    </dgm:pt>
    <dgm:pt modelId="{7FC17AD4-E9FC-4D9C-9259-9B3158B4FAC7}" type="pres">
      <dgm:prSet presAssocID="{0992AA4B-1FA8-460C-B4EC-95818BA445BA}" presName="rect1ParTxNoCh" presStyleLbl="alignAcc1" presStyleIdx="0" presStyleCnt="1">
        <dgm:presLayoutVars>
          <dgm:chMax val="1"/>
          <dgm:bulletEnabled val="1"/>
        </dgm:presLayoutVars>
      </dgm:prSet>
      <dgm:spPr/>
      <dgm:t>
        <a:bodyPr/>
        <a:lstStyle/>
        <a:p>
          <a:endParaRPr lang="es-ES"/>
        </a:p>
      </dgm:t>
    </dgm:pt>
  </dgm:ptLst>
  <dgm:cxnLst>
    <dgm:cxn modelId="{B3D25E29-3A9E-467D-877E-A6AAE4C101DC}" type="presOf" srcId="{0992AA4B-1FA8-460C-B4EC-95818BA445BA}" destId="{7FC17AD4-E9FC-4D9C-9259-9B3158B4FAC7}" srcOrd="1" destOrd="0" presId="urn:microsoft.com/office/officeart/2005/8/layout/target3"/>
    <dgm:cxn modelId="{446A888B-2611-4959-A2CB-155EED3D3426}" srcId="{D9453290-F101-49F6-AA45-0979AE58D528}" destId="{0992AA4B-1FA8-460C-B4EC-95818BA445BA}" srcOrd="0" destOrd="0" parTransId="{AA9BCADF-5DDB-4732-8746-59D03D1DFE99}" sibTransId="{B9F5040D-B789-4B98-B18A-D11247A00C02}"/>
    <dgm:cxn modelId="{11872B23-02BD-4DEC-9E19-A8485155CEEA}" type="presOf" srcId="{0992AA4B-1FA8-460C-B4EC-95818BA445BA}" destId="{66705939-B57B-4FC5-8136-CA4FD33418E4}" srcOrd="0" destOrd="0" presId="urn:microsoft.com/office/officeart/2005/8/layout/target3"/>
    <dgm:cxn modelId="{16833384-D9A7-4EBF-B18A-667D47FBE5AC}" type="presOf" srcId="{D9453290-F101-49F6-AA45-0979AE58D528}" destId="{9985BBD3-459E-4895-987F-21ED821FD4AD}" srcOrd="0" destOrd="0" presId="urn:microsoft.com/office/officeart/2005/8/layout/target3"/>
    <dgm:cxn modelId="{86DBE677-4296-480A-9937-901F9B031057}" type="presParOf" srcId="{9985BBD3-459E-4895-987F-21ED821FD4AD}" destId="{5A68A7A3-1F25-4F4C-872C-6DFA1950244F}" srcOrd="0" destOrd="0" presId="urn:microsoft.com/office/officeart/2005/8/layout/target3"/>
    <dgm:cxn modelId="{9CC994D0-312F-43E3-8BAF-B5070B00B3C0}" type="presParOf" srcId="{9985BBD3-459E-4895-987F-21ED821FD4AD}" destId="{2EA30FCB-2D18-4B3E-94D0-2D186D659AA0}" srcOrd="1" destOrd="0" presId="urn:microsoft.com/office/officeart/2005/8/layout/target3"/>
    <dgm:cxn modelId="{69C0EF4B-71FB-4384-B56D-5C9CFE2B98F6}" type="presParOf" srcId="{9985BBD3-459E-4895-987F-21ED821FD4AD}" destId="{66705939-B57B-4FC5-8136-CA4FD33418E4}" srcOrd="2" destOrd="0" presId="urn:microsoft.com/office/officeart/2005/8/layout/target3"/>
    <dgm:cxn modelId="{B338C44B-0184-4510-86AD-ACCBD42597B2}" type="presParOf" srcId="{9985BBD3-459E-4895-987F-21ED821FD4AD}" destId="{7FC17AD4-E9FC-4D9C-9259-9B3158B4FAC7}" srcOrd="3"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36D355-22F2-489B-8364-7DB46B64DB65}">
      <dsp:nvSpPr>
        <dsp:cNvPr id="0" name=""/>
        <dsp:cNvSpPr/>
      </dsp:nvSpPr>
      <dsp:spPr>
        <a:xfrm>
          <a:off x="0" y="0"/>
          <a:ext cx="6978178" cy="1649346"/>
        </a:xfrm>
        <a:prstGeom prst="homePlate">
          <a:avLst/>
        </a:prstGeom>
        <a:solidFill>
          <a:schemeClr val="lt1">
            <a:hueOff val="0"/>
            <a:satOff val="0"/>
            <a:lumOff val="0"/>
            <a:alphaOff val="0"/>
          </a:schemeClr>
        </a:solidFill>
        <a:ln w="19050"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lvl="0" algn="just" defTabSz="800100" rtl="0">
            <a:lnSpc>
              <a:spcPct val="90000"/>
            </a:lnSpc>
            <a:spcBef>
              <a:spcPct val="0"/>
            </a:spcBef>
            <a:spcAft>
              <a:spcPct val="35000"/>
            </a:spcAft>
          </a:pPr>
          <a:r>
            <a:rPr lang="es-CO" sz="1800" b="0" kern="1200" dirty="0"/>
            <a:t>Durante la vigencia 2022 la empresa Aguas &amp; Aseo de Yondó S.A. E.S.P. no ha recibido aportes del Municipio para el apoyo del área operativa para la prestación de los servicios públicos domiciliarios, puesto que no se han firmado convenios durante esta vigencia.</a:t>
          </a:r>
        </a:p>
      </dsp:txBody>
      <dsp:txXfrm>
        <a:off x="0" y="0"/>
        <a:ext cx="6565842" cy="16493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D1EFF0-9D8A-4282-BA53-03E8A1CA6A9F}">
      <dsp:nvSpPr>
        <dsp:cNvPr id="0" name=""/>
        <dsp:cNvSpPr/>
      </dsp:nvSpPr>
      <dsp:spPr>
        <a:xfrm>
          <a:off x="1374" y="945823"/>
          <a:ext cx="3734764" cy="3734764"/>
        </a:xfrm>
        <a:prstGeom prst="ellipse">
          <a:avLst/>
        </a:prstGeom>
        <a:solidFill>
          <a:schemeClr val="lt1">
            <a:hueOff val="0"/>
            <a:satOff val="0"/>
            <a:lumOff val="0"/>
            <a:alphaOff val="0"/>
          </a:schemeClr>
        </a:solidFill>
        <a:ln w="19050"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rtl="0">
            <a:lnSpc>
              <a:spcPct val="90000"/>
            </a:lnSpc>
            <a:spcBef>
              <a:spcPct val="0"/>
            </a:spcBef>
            <a:spcAft>
              <a:spcPct val="35000"/>
            </a:spcAft>
          </a:pPr>
          <a:r>
            <a:rPr lang="es-CO" sz="2400" b="0" kern="1200" dirty="0" smtClean="0"/>
            <a:t>Las estrategias para recuperar la cartera y mejorar la gestión de recaudo que la empresa ha implementado son las siguientes: </a:t>
          </a:r>
          <a:endParaRPr lang="es-CO" sz="2400" b="0" kern="1200" dirty="0"/>
        </a:p>
      </dsp:txBody>
      <dsp:txXfrm>
        <a:off x="548318" y="1492767"/>
        <a:ext cx="2640876" cy="2640876"/>
      </dsp:txXfrm>
    </dsp:sp>
    <dsp:sp modelId="{9680C95C-71B9-4FC7-B8B5-C0E30456B948}">
      <dsp:nvSpPr>
        <dsp:cNvPr id="0" name=""/>
        <dsp:cNvSpPr/>
      </dsp:nvSpPr>
      <dsp:spPr>
        <a:xfrm rot="17650012">
          <a:off x="3199709" y="1565990"/>
          <a:ext cx="2192168" cy="0"/>
        </a:xfrm>
        <a:custGeom>
          <a:avLst/>
          <a:gdLst/>
          <a:ahLst/>
          <a:cxnLst/>
          <a:rect l="0" t="0" r="0" b="0"/>
          <a:pathLst>
            <a:path>
              <a:moveTo>
                <a:pt x="0" y="0"/>
              </a:moveTo>
              <a:lnTo>
                <a:pt x="2192168" y="0"/>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B1587AF-3F7C-4D80-912A-0637BE2D18A3}">
      <dsp:nvSpPr>
        <dsp:cNvPr id="0" name=""/>
        <dsp:cNvSpPr/>
      </dsp:nvSpPr>
      <dsp:spPr>
        <a:xfrm>
          <a:off x="4744525" y="565969"/>
          <a:ext cx="436541" cy="0"/>
        </a:xfrm>
        <a:prstGeom prst="line">
          <a:avLst/>
        </a:pr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DA9868-8FC8-46AC-B2D5-F3B0BB4C7CA9}">
      <dsp:nvSpPr>
        <dsp:cNvPr id="0" name=""/>
        <dsp:cNvSpPr/>
      </dsp:nvSpPr>
      <dsp:spPr>
        <a:xfrm>
          <a:off x="5181067" y="4160"/>
          <a:ext cx="3095477" cy="112361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ctr" anchorCtr="0">
          <a:noAutofit/>
        </a:bodyPr>
        <a:lstStyle/>
        <a:p>
          <a:pPr lvl="0" algn="ctr" defTabSz="488950" rtl="0">
            <a:lnSpc>
              <a:spcPct val="90000"/>
            </a:lnSpc>
            <a:spcBef>
              <a:spcPct val="0"/>
            </a:spcBef>
            <a:spcAft>
              <a:spcPct val="35000"/>
            </a:spcAft>
          </a:pPr>
          <a:r>
            <a:rPr lang="es-CO" sz="1100" b="0" kern="1200" smtClean="0"/>
            <a:t>Mediante resolución No. 001 de 03 de enero del 2022 se otorgó a los suscriptores morosos facilidades de pagos a través de acuerdos de pagos y reducción de hasta el 100% del interés a los usuarios que apliquen según el sector. </a:t>
          </a:r>
          <a:endParaRPr lang="es-CO" sz="1100" b="0" kern="1200"/>
        </a:p>
      </dsp:txBody>
      <dsp:txXfrm>
        <a:off x="5181067" y="4160"/>
        <a:ext cx="3095477" cy="1123618"/>
      </dsp:txXfrm>
    </dsp:sp>
    <dsp:sp modelId="{9D287B9C-285A-481D-A0B1-6F4B33C791D3}">
      <dsp:nvSpPr>
        <dsp:cNvPr id="0" name=""/>
        <dsp:cNvSpPr/>
      </dsp:nvSpPr>
      <dsp:spPr>
        <a:xfrm rot="18714376">
          <a:off x="3623952" y="2189598"/>
          <a:ext cx="1343682" cy="0"/>
        </a:xfrm>
        <a:custGeom>
          <a:avLst/>
          <a:gdLst/>
          <a:ahLst/>
          <a:cxnLst/>
          <a:rect l="0" t="0" r="0" b="0"/>
          <a:pathLst>
            <a:path>
              <a:moveTo>
                <a:pt x="0" y="0"/>
              </a:moveTo>
              <a:lnTo>
                <a:pt x="1343682" y="0"/>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44CEB64-4812-4ABE-B600-4DB6819135A8}">
      <dsp:nvSpPr>
        <dsp:cNvPr id="0" name=""/>
        <dsp:cNvSpPr/>
      </dsp:nvSpPr>
      <dsp:spPr>
        <a:xfrm>
          <a:off x="4744525" y="1689587"/>
          <a:ext cx="436541" cy="0"/>
        </a:xfrm>
        <a:prstGeom prst="line">
          <a:avLst/>
        </a:pr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3F3498-B8BC-45FE-91F3-6D4A1D3FF744}">
      <dsp:nvSpPr>
        <dsp:cNvPr id="0" name=""/>
        <dsp:cNvSpPr/>
      </dsp:nvSpPr>
      <dsp:spPr>
        <a:xfrm>
          <a:off x="5181067" y="1127778"/>
          <a:ext cx="3095477" cy="112361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ctr" anchorCtr="0">
          <a:noAutofit/>
        </a:bodyPr>
        <a:lstStyle/>
        <a:p>
          <a:pPr lvl="0" algn="ctr" defTabSz="488950" rtl="0">
            <a:lnSpc>
              <a:spcPct val="90000"/>
            </a:lnSpc>
            <a:spcBef>
              <a:spcPct val="0"/>
            </a:spcBef>
            <a:spcAft>
              <a:spcPct val="35000"/>
            </a:spcAft>
          </a:pPr>
          <a:r>
            <a:rPr lang="es-CO" sz="1100" b="0" kern="1200" smtClean="0"/>
            <a:t>Cobro persuasivo a suscriptores morosos por distintos canales (llamado telefónico, mails, cartas) para informarles el estado de sus facturas, la obligación de pago y ofrecerle alternativas de normalizar la obligación.</a:t>
          </a:r>
          <a:endParaRPr lang="es-CO" sz="1100" b="0" kern="1200"/>
        </a:p>
      </dsp:txBody>
      <dsp:txXfrm>
        <a:off x="5181067" y="1127778"/>
        <a:ext cx="3095477" cy="1123618"/>
      </dsp:txXfrm>
    </dsp:sp>
    <dsp:sp modelId="{79223C29-5DFD-47E1-BA98-DADB309166CD}">
      <dsp:nvSpPr>
        <dsp:cNvPr id="0" name=""/>
        <dsp:cNvSpPr/>
      </dsp:nvSpPr>
      <dsp:spPr>
        <a:xfrm>
          <a:off x="3847061" y="2813206"/>
          <a:ext cx="897463" cy="0"/>
        </a:xfrm>
        <a:custGeom>
          <a:avLst/>
          <a:gdLst/>
          <a:ahLst/>
          <a:cxnLst/>
          <a:rect l="0" t="0" r="0" b="0"/>
          <a:pathLst>
            <a:path>
              <a:moveTo>
                <a:pt x="0" y="0"/>
              </a:moveTo>
              <a:lnTo>
                <a:pt x="897463" y="0"/>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ADDC9B4-19AC-46E4-8D95-A2FB3909D78E}">
      <dsp:nvSpPr>
        <dsp:cNvPr id="0" name=""/>
        <dsp:cNvSpPr/>
      </dsp:nvSpPr>
      <dsp:spPr>
        <a:xfrm>
          <a:off x="4744525" y="2813206"/>
          <a:ext cx="436541" cy="0"/>
        </a:xfrm>
        <a:prstGeom prst="line">
          <a:avLst/>
        </a:pr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7E5E8A8-B56D-4D63-9DB5-AE9D144C1B27}">
      <dsp:nvSpPr>
        <dsp:cNvPr id="0" name=""/>
        <dsp:cNvSpPr/>
      </dsp:nvSpPr>
      <dsp:spPr>
        <a:xfrm>
          <a:off x="5181067" y="2251396"/>
          <a:ext cx="3095477" cy="112361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ctr" anchorCtr="0">
          <a:noAutofit/>
        </a:bodyPr>
        <a:lstStyle/>
        <a:p>
          <a:pPr lvl="0" algn="ctr" defTabSz="488950" rtl="0">
            <a:lnSpc>
              <a:spcPct val="90000"/>
            </a:lnSpc>
            <a:spcBef>
              <a:spcPct val="0"/>
            </a:spcBef>
            <a:spcAft>
              <a:spcPct val="35000"/>
            </a:spcAft>
          </a:pPr>
          <a:r>
            <a:rPr lang="es-CO" sz="1100" b="0" kern="1200" smtClean="0"/>
            <a:t>Visitas de cobro persuasivo.</a:t>
          </a:r>
          <a:endParaRPr lang="es-CO" sz="1100" b="0" kern="1200"/>
        </a:p>
      </dsp:txBody>
      <dsp:txXfrm>
        <a:off x="5181067" y="2251396"/>
        <a:ext cx="3095477" cy="1123618"/>
      </dsp:txXfrm>
    </dsp:sp>
    <dsp:sp modelId="{2AC6071B-4FD9-478C-9838-3AA169CAA734}">
      <dsp:nvSpPr>
        <dsp:cNvPr id="0" name=""/>
        <dsp:cNvSpPr/>
      </dsp:nvSpPr>
      <dsp:spPr>
        <a:xfrm rot="2885624">
          <a:off x="3623952" y="3436813"/>
          <a:ext cx="1343682" cy="0"/>
        </a:xfrm>
        <a:custGeom>
          <a:avLst/>
          <a:gdLst/>
          <a:ahLst/>
          <a:cxnLst/>
          <a:rect l="0" t="0" r="0" b="0"/>
          <a:pathLst>
            <a:path>
              <a:moveTo>
                <a:pt x="0" y="0"/>
              </a:moveTo>
              <a:lnTo>
                <a:pt x="1343682" y="0"/>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9AC83BC-3B1C-411A-B317-54A51C36A5A0}">
      <dsp:nvSpPr>
        <dsp:cNvPr id="0" name=""/>
        <dsp:cNvSpPr/>
      </dsp:nvSpPr>
      <dsp:spPr>
        <a:xfrm>
          <a:off x="4744525" y="3936824"/>
          <a:ext cx="436541" cy="0"/>
        </a:xfrm>
        <a:prstGeom prst="line">
          <a:avLst/>
        </a:pr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C60FC8B-490D-44B4-BF9A-B54C81130E68}">
      <dsp:nvSpPr>
        <dsp:cNvPr id="0" name=""/>
        <dsp:cNvSpPr/>
      </dsp:nvSpPr>
      <dsp:spPr>
        <a:xfrm>
          <a:off x="5181067" y="3375015"/>
          <a:ext cx="3095477" cy="112361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ctr" anchorCtr="0">
          <a:noAutofit/>
        </a:bodyPr>
        <a:lstStyle/>
        <a:p>
          <a:pPr lvl="0" algn="ctr" defTabSz="488950" rtl="0">
            <a:lnSpc>
              <a:spcPct val="90000"/>
            </a:lnSpc>
            <a:spcBef>
              <a:spcPct val="0"/>
            </a:spcBef>
            <a:spcAft>
              <a:spcPct val="35000"/>
            </a:spcAft>
          </a:pPr>
          <a:r>
            <a:rPr lang="es-CO" sz="1100" b="0" kern="1200" smtClean="0"/>
            <a:t>Corte del servicio de Acueducto.</a:t>
          </a:r>
          <a:endParaRPr lang="es-CO" sz="1100" b="0" kern="1200"/>
        </a:p>
      </dsp:txBody>
      <dsp:txXfrm>
        <a:off x="5181067" y="3375015"/>
        <a:ext cx="3095477" cy="1123618"/>
      </dsp:txXfrm>
    </dsp:sp>
    <dsp:sp modelId="{3349F9E2-A1A6-4FE0-B057-06F7C826FFAD}">
      <dsp:nvSpPr>
        <dsp:cNvPr id="0" name=""/>
        <dsp:cNvSpPr/>
      </dsp:nvSpPr>
      <dsp:spPr>
        <a:xfrm rot="3949988">
          <a:off x="3199709" y="4060421"/>
          <a:ext cx="2192168" cy="0"/>
        </a:xfrm>
        <a:custGeom>
          <a:avLst/>
          <a:gdLst/>
          <a:ahLst/>
          <a:cxnLst/>
          <a:rect l="0" t="0" r="0" b="0"/>
          <a:pathLst>
            <a:path>
              <a:moveTo>
                <a:pt x="0" y="0"/>
              </a:moveTo>
              <a:lnTo>
                <a:pt x="2192168" y="0"/>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3DCF39-5940-4282-8395-E001D13D5C62}">
      <dsp:nvSpPr>
        <dsp:cNvPr id="0" name=""/>
        <dsp:cNvSpPr/>
      </dsp:nvSpPr>
      <dsp:spPr>
        <a:xfrm>
          <a:off x="4744525" y="5060442"/>
          <a:ext cx="436541" cy="0"/>
        </a:xfrm>
        <a:prstGeom prst="line">
          <a:avLst/>
        </a:pr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A6D42C0-4CB9-44F9-B57D-22CBF02D5BF9}">
      <dsp:nvSpPr>
        <dsp:cNvPr id="0" name=""/>
        <dsp:cNvSpPr/>
      </dsp:nvSpPr>
      <dsp:spPr>
        <a:xfrm>
          <a:off x="5181067" y="4498633"/>
          <a:ext cx="3095477" cy="112361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ctr" anchorCtr="0">
          <a:noAutofit/>
        </a:bodyPr>
        <a:lstStyle/>
        <a:p>
          <a:pPr lvl="0" algn="ctr" defTabSz="488950" rtl="0">
            <a:lnSpc>
              <a:spcPct val="90000"/>
            </a:lnSpc>
            <a:spcBef>
              <a:spcPct val="0"/>
            </a:spcBef>
            <a:spcAft>
              <a:spcPct val="35000"/>
            </a:spcAft>
          </a:pPr>
          <a:r>
            <a:rPr lang="es-CO" sz="1100" b="0" kern="1200" smtClean="0"/>
            <a:t>Agotados los recursos mencionados anteriormente, se procede a dar aplicación al cobro ejecutivo de los servicios públicos domiciliarios consagrado en el Art. 130 de la Ley 142 de 1994, modificado por el Art. 18 de la Ley 689 de 2001.  </a:t>
          </a:r>
          <a:endParaRPr lang="es-CO" sz="1100" b="0" kern="1200"/>
        </a:p>
      </dsp:txBody>
      <dsp:txXfrm>
        <a:off x="5181067" y="4498633"/>
        <a:ext cx="3095477" cy="11236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68A7A3-1F25-4F4C-872C-6DFA1950244F}">
      <dsp:nvSpPr>
        <dsp:cNvPr id="0" name=""/>
        <dsp:cNvSpPr/>
      </dsp:nvSpPr>
      <dsp:spPr>
        <a:xfrm>
          <a:off x="0" y="0"/>
          <a:ext cx="2194485" cy="2194485"/>
        </a:xfrm>
        <a:prstGeom prst="pie">
          <a:avLst>
            <a:gd name="adj1" fmla="val 5400000"/>
            <a:gd name="adj2" fmla="val 1620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705939-B57B-4FC5-8136-CA4FD33418E4}">
      <dsp:nvSpPr>
        <dsp:cNvPr id="0" name=""/>
        <dsp:cNvSpPr/>
      </dsp:nvSpPr>
      <dsp:spPr>
        <a:xfrm>
          <a:off x="1097242" y="0"/>
          <a:ext cx="5852999" cy="2194485"/>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s-CO" sz="2000" b="0" kern="1200" dirty="0" smtClean="0">
              <a:latin typeface="+mn-lt"/>
            </a:rPr>
            <a:t>A la fecha de julio de 2022 el número total de usuarios de servicios públicos domiciliarios es de 4.816, de los cuales 1.596 usuarios se encuentran al día en el pago de sus obligaciones y 3.220 usuarios en mora.</a:t>
          </a:r>
          <a:endParaRPr lang="es-CO" sz="2000" b="0" kern="1200" dirty="0">
            <a:latin typeface="+mn-lt"/>
          </a:endParaRPr>
        </a:p>
      </dsp:txBody>
      <dsp:txXfrm>
        <a:off x="1097242" y="0"/>
        <a:ext cx="5852999" cy="2194485"/>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s-CO"/>
          </a:p>
        </p:txBody>
      </p:sp>
      <p:sp>
        <p:nvSpPr>
          <p:cNvPr id="3" name="2 Marcador de fecha"/>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3052A31F-6CB3-4622-9053-B24F9EDC3B45}" type="datetimeFigureOut">
              <a:rPr lang="es-CO" smtClean="0"/>
              <a:t>4/12/2023</a:t>
            </a:fld>
            <a:endParaRPr lang="es-CO"/>
          </a:p>
        </p:txBody>
      </p:sp>
      <p:sp>
        <p:nvSpPr>
          <p:cNvPr id="4" name="3 Marcador de pie de página"/>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s-CO"/>
          </a:p>
        </p:txBody>
      </p:sp>
      <p:sp>
        <p:nvSpPr>
          <p:cNvPr id="5" name="4 Marcador de número de diapositiva"/>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CEADA40D-1699-43D5-B52E-3ADC1C5CB804}" type="slidenum">
              <a:rPr lang="es-CO" smtClean="0"/>
              <a:t>‹Nº›</a:t>
            </a:fld>
            <a:endParaRPr lang="es-CO"/>
          </a:p>
        </p:txBody>
      </p:sp>
    </p:spTree>
    <p:extLst>
      <p:ext uri="{BB962C8B-B14F-4D97-AF65-F5344CB8AC3E}">
        <p14:creationId xmlns:p14="http://schemas.microsoft.com/office/powerpoint/2010/main" val="23804841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s-CO"/>
          </a:p>
        </p:txBody>
      </p:sp>
      <p:sp>
        <p:nvSpPr>
          <p:cNvPr id="3" name="Marcador de fecha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18C91CB-0C06-43C2-A9B3-8C72ED3BF684}" type="datetimeFigureOut">
              <a:rPr lang="es-CO" smtClean="0"/>
              <a:t>4/12/2023</a:t>
            </a:fld>
            <a:endParaRPr lang="es-CO"/>
          </a:p>
        </p:txBody>
      </p:sp>
      <p:sp>
        <p:nvSpPr>
          <p:cNvPr id="4" name="Marcador de imagen de diapositiva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s-CO"/>
          </a:p>
        </p:txBody>
      </p:sp>
      <p:sp>
        <p:nvSpPr>
          <p:cNvPr id="5" name="Marcador de notas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24423BC-FAED-4ABE-B7FC-39AB6C4ED03F}" type="slidenum">
              <a:rPr lang="es-CO" smtClean="0"/>
              <a:t>‹Nº›</a:t>
            </a:fld>
            <a:endParaRPr lang="es-CO"/>
          </a:p>
        </p:txBody>
      </p:sp>
    </p:spTree>
    <p:extLst>
      <p:ext uri="{BB962C8B-B14F-4D97-AF65-F5344CB8AC3E}">
        <p14:creationId xmlns:p14="http://schemas.microsoft.com/office/powerpoint/2010/main" val="40518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024423BC-FAED-4ABE-B7FC-39AB6C4ED03F}" type="slidenum">
              <a:rPr lang="es-CO" smtClean="0"/>
              <a:t>6</a:t>
            </a:fld>
            <a:endParaRPr lang="es-CO"/>
          </a:p>
        </p:txBody>
      </p:sp>
    </p:spTree>
    <p:extLst>
      <p:ext uri="{BB962C8B-B14F-4D97-AF65-F5344CB8AC3E}">
        <p14:creationId xmlns:p14="http://schemas.microsoft.com/office/powerpoint/2010/main" val="3557688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el estilo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t>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t>12/4/2023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42A54C80-263E-416B-A8E0-580EDEADCBDC}" type="datetimeFigureOut">
              <a:rPr lang="en-US" dirty="0"/>
              <a:t>12/4/2023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dirty="0"/>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12/4/2023</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12/4/2023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chart" Target="../charts/char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11 Imagen"/>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2153653" y="847287"/>
            <a:ext cx="7357604" cy="2926342"/>
          </a:xfrm>
          <a:prstGeom prst="rect">
            <a:avLst/>
          </a:prstGeom>
          <a:ln w="3175" cap="sq">
            <a:solidFill>
              <a:srgbClr val="0070C0"/>
            </a:solidFill>
            <a:miter lim="800000"/>
          </a:ln>
          <a:effectLst>
            <a:outerShdw blurRad="57150" dist="50800" dir="2700000" algn="tl" rotWithShape="0">
              <a:srgbClr val="000000">
                <a:alpha val="40000"/>
              </a:srgbClr>
            </a:outerShdw>
          </a:effectLst>
        </p:spPr>
      </p:pic>
      <p:sp>
        <p:nvSpPr>
          <p:cNvPr id="4" name="3 CuadroTexto"/>
          <p:cNvSpPr txBox="1"/>
          <p:nvPr/>
        </p:nvSpPr>
        <p:spPr>
          <a:xfrm>
            <a:off x="1145679" y="231734"/>
            <a:ext cx="8849221" cy="615553"/>
          </a:xfrm>
          <a:prstGeom prst="rect">
            <a:avLst/>
          </a:prstGeom>
          <a:noFill/>
        </p:spPr>
        <p:txBody>
          <a:bodyPr wrap="square" rtlCol="0">
            <a:spAutoFit/>
          </a:bodyPr>
          <a:lstStyle/>
          <a:p>
            <a:pPr algn="ctr"/>
            <a:r>
              <a:rPr lang="es-ES_tradnl" sz="3400" b="1" dirty="0">
                <a:latin typeface="Eras Demi ITC" panose="020B0805030504020804" pitchFamily="34" charset="0"/>
                <a:cs typeface="Arial" pitchFamily="34" charset="0"/>
              </a:rPr>
              <a:t>AGUAS &amp; ASEO DE YONDÓ S.A E. S.P</a:t>
            </a:r>
          </a:p>
        </p:txBody>
      </p:sp>
      <p:sp>
        <p:nvSpPr>
          <p:cNvPr id="5" name="4 CuadroTexto"/>
          <p:cNvSpPr txBox="1"/>
          <p:nvPr/>
        </p:nvSpPr>
        <p:spPr>
          <a:xfrm>
            <a:off x="4255401" y="5527189"/>
            <a:ext cx="3584779" cy="646331"/>
          </a:xfrm>
          <a:prstGeom prst="rect">
            <a:avLst/>
          </a:prstGeom>
          <a:noFill/>
        </p:spPr>
        <p:txBody>
          <a:bodyPr wrap="square" rtlCol="0">
            <a:spAutoFit/>
          </a:bodyPr>
          <a:lstStyle/>
          <a:p>
            <a:pPr algn="ctr"/>
            <a:r>
              <a:rPr lang="es-ES_tradnl" b="1" dirty="0">
                <a:latin typeface="Footlight MT Light" panose="0204060206030A020304" pitchFamily="18" charset="0"/>
              </a:rPr>
              <a:t>Presentado a: </a:t>
            </a:r>
          </a:p>
          <a:p>
            <a:pPr algn="ctr"/>
            <a:r>
              <a:rPr lang="es-ES_tradnl" b="1" dirty="0">
                <a:latin typeface="Footlight MT Light" panose="0204060206030A020304" pitchFamily="18" charset="0"/>
              </a:rPr>
              <a:t>Honorable </a:t>
            </a:r>
            <a:r>
              <a:rPr lang="es-ES_tradnl" b="1" dirty="0" smtClean="0">
                <a:latin typeface="Footlight MT Light" panose="0204060206030A020304" pitchFamily="18" charset="0"/>
              </a:rPr>
              <a:t>Concejo </a:t>
            </a:r>
            <a:r>
              <a:rPr lang="es-ES_tradnl" b="1" dirty="0">
                <a:latin typeface="Footlight MT Light" panose="0204060206030A020304" pitchFamily="18" charset="0"/>
              </a:rPr>
              <a:t>Municipal </a:t>
            </a:r>
          </a:p>
        </p:txBody>
      </p:sp>
      <p:sp>
        <p:nvSpPr>
          <p:cNvPr id="6" name="5 CuadroTexto"/>
          <p:cNvSpPr txBox="1"/>
          <p:nvPr/>
        </p:nvSpPr>
        <p:spPr>
          <a:xfrm>
            <a:off x="3958014" y="4837231"/>
            <a:ext cx="4179551" cy="707886"/>
          </a:xfrm>
          <a:prstGeom prst="rect">
            <a:avLst/>
          </a:prstGeom>
          <a:noFill/>
        </p:spPr>
        <p:txBody>
          <a:bodyPr wrap="square" rtlCol="0">
            <a:spAutoFit/>
          </a:bodyPr>
          <a:lstStyle/>
          <a:p>
            <a:pPr algn="ctr"/>
            <a:r>
              <a:rPr lang="es-CO" sz="2000" b="1" dirty="0">
                <a:latin typeface="Felix Titling" panose="04060505060202020A04" pitchFamily="82" charset="0"/>
              </a:rPr>
              <a:t>Alexander Díaz  Barrera </a:t>
            </a:r>
          </a:p>
          <a:p>
            <a:pPr algn="ctr"/>
            <a:r>
              <a:rPr lang="es-CO" sz="2000" b="1" dirty="0">
                <a:latin typeface="Felix Titling" panose="04060505060202020A04" pitchFamily="82" charset="0"/>
              </a:rPr>
              <a:t>Gerente</a:t>
            </a:r>
            <a:endParaRPr lang="es-ES_tradnl" sz="2000" dirty="0">
              <a:latin typeface="Felix Titling" panose="04060505060202020A04" pitchFamily="82" charset="0"/>
            </a:endParaRPr>
          </a:p>
        </p:txBody>
      </p:sp>
      <p:sp>
        <p:nvSpPr>
          <p:cNvPr id="7" name="6 CuadroTexto"/>
          <p:cNvSpPr txBox="1"/>
          <p:nvPr/>
        </p:nvSpPr>
        <p:spPr>
          <a:xfrm>
            <a:off x="4458599" y="6236395"/>
            <a:ext cx="3178379" cy="892552"/>
          </a:xfrm>
          <a:prstGeom prst="rect">
            <a:avLst/>
          </a:prstGeom>
          <a:noFill/>
        </p:spPr>
        <p:txBody>
          <a:bodyPr wrap="square" rtlCol="0">
            <a:spAutoFit/>
          </a:bodyPr>
          <a:lstStyle/>
          <a:p>
            <a:pPr algn="ctr"/>
            <a:r>
              <a:rPr lang="es-ES_tradnl" b="1" dirty="0">
                <a:latin typeface="Footlight MT Light" panose="0204060206030A020304" pitchFamily="18" charset="0"/>
              </a:rPr>
              <a:t>Yondó </a:t>
            </a:r>
            <a:r>
              <a:rPr lang="es-ES_tradnl" b="1" dirty="0" smtClean="0">
                <a:latin typeface="Footlight MT Light" panose="0204060206030A020304" pitchFamily="18" charset="0"/>
              </a:rPr>
              <a:t>Antioquia</a:t>
            </a:r>
          </a:p>
          <a:p>
            <a:pPr algn="ctr"/>
            <a:r>
              <a:rPr lang="es-ES_tradnl" b="1" dirty="0" smtClean="0">
                <a:latin typeface="Footlight MT Light" panose="0204060206030A020304" pitchFamily="18" charset="0"/>
              </a:rPr>
              <a:t>2022 </a:t>
            </a:r>
          </a:p>
          <a:p>
            <a:pPr algn="ctr"/>
            <a:endParaRPr lang="es-ES_tradnl" sz="1600" b="1" dirty="0">
              <a:latin typeface="Footlight MT Light" panose="0204060206030A020304" pitchFamily="18" charset="0"/>
            </a:endParaRPr>
          </a:p>
        </p:txBody>
      </p:sp>
      <p:sp>
        <p:nvSpPr>
          <p:cNvPr id="2" name="1 Rectángulo"/>
          <p:cNvSpPr/>
          <p:nvPr/>
        </p:nvSpPr>
        <p:spPr>
          <a:xfrm>
            <a:off x="2367501" y="4042933"/>
            <a:ext cx="6929908" cy="692497"/>
          </a:xfrm>
          <a:prstGeom prst="rect">
            <a:avLst/>
          </a:prstGeom>
        </p:spPr>
        <p:txBody>
          <a:bodyPr wrap="square">
            <a:spAutoFit/>
          </a:bodyPr>
          <a:lstStyle/>
          <a:p>
            <a:pPr algn="ctr"/>
            <a:r>
              <a:rPr lang="es-MX" sz="2100" b="1" dirty="0">
                <a:latin typeface="Felix Titling" panose="04060505060202020A04" pitchFamily="82" charset="0"/>
              </a:rPr>
              <a:t>RENDICIÓN DE CUENTAS </a:t>
            </a:r>
          </a:p>
          <a:p>
            <a:pPr algn="ctr"/>
            <a:r>
              <a:rPr lang="es-MX" b="1" dirty="0" smtClean="0">
                <a:latin typeface="Felix Titling" panose="04060505060202020A04" pitchFamily="82" charset="0"/>
              </a:rPr>
              <a:t>Informe n 03</a:t>
            </a:r>
            <a:endParaRPr lang="es-CO" b="1" dirty="0">
              <a:latin typeface="Felix Titling" panose="04060505060202020A04" pitchFamily="82" charset="0"/>
            </a:endParaRPr>
          </a:p>
        </p:txBody>
      </p:sp>
    </p:spTree>
    <p:extLst>
      <p:ext uri="{BB962C8B-B14F-4D97-AF65-F5344CB8AC3E}">
        <p14:creationId xmlns:p14="http://schemas.microsoft.com/office/powerpoint/2010/main" val="161441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87F18C25-B6C6-D97E-409C-B6EF77E4CB26}"/>
              </a:ext>
            </a:extLst>
          </p:cNvPr>
          <p:cNvPicPr>
            <a:picLocks noChangeAspect="1"/>
          </p:cNvPicPr>
          <p:nvPr/>
        </p:nvPicPr>
        <p:blipFill rotWithShape="1">
          <a:blip r:embed="rId2"/>
          <a:srcRect t="26352"/>
          <a:stretch/>
        </p:blipFill>
        <p:spPr>
          <a:xfrm>
            <a:off x="690562" y="771524"/>
            <a:ext cx="7290262" cy="4933951"/>
          </a:xfrm>
          <a:prstGeom prst="rect">
            <a:avLst/>
          </a:prstGeom>
          <a:ln>
            <a:solidFill>
              <a:schemeClr val="tx1"/>
            </a:solidFill>
          </a:ln>
        </p:spPr>
      </p:pic>
      <p:sp>
        <p:nvSpPr>
          <p:cNvPr id="11" name="Rectángulo 10">
            <a:extLst>
              <a:ext uri="{FF2B5EF4-FFF2-40B4-BE49-F238E27FC236}">
                <a16:creationId xmlns:a16="http://schemas.microsoft.com/office/drawing/2014/main" id="{A5FEFD27-1F60-D335-8E38-E59CD7A6B3D0}"/>
              </a:ext>
            </a:extLst>
          </p:cNvPr>
          <p:cNvSpPr/>
          <p:nvPr/>
        </p:nvSpPr>
        <p:spPr>
          <a:xfrm>
            <a:off x="276225" y="40214"/>
            <a:ext cx="8280400" cy="615553"/>
          </a:xfrm>
          <a:prstGeom prst="rect">
            <a:avLst/>
          </a:prstGeom>
        </p:spPr>
        <p:txBody>
          <a:bodyPr wrap="square">
            <a:spAutoFit/>
          </a:bodyPr>
          <a:lstStyle/>
          <a:p>
            <a:pPr marR="0" lvl="0" algn="just">
              <a:spcBef>
                <a:spcPts val="0"/>
              </a:spcBef>
              <a:spcAft>
                <a:spcPts val="0"/>
              </a:spcAft>
            </a:pPr>
            <a:r>
              <a:rPr lang="es-CO" sz="1700" b="1" u="sng" dirty="0">
                <a:latin typeface="Bookman Old Style" panose="02050604050505020204" pitchFamily="18" charset="0"/>
                <a:ea typeface="Calibri" panose="020F0502020204030204" pitchFamily="34" charset="0"/>
                <a:cs typeface="Times New Roman" panose="02020603050405020304" pitchFamily="18" charset="0"/>
              </a:rPr>
              <a:t>2.2. ESTADOS FINANCIEROS A 30 DE JUNIO DEL 2022 – (ESTADO DE RESULTADOS)</a:t>
            </a:r>
            <a:endParaRPr lang="es-CO" sz="1700" u="sng" dirty="0">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ángulo 11">
            <a:extLst>
              <a:ext uri="{FF2B5EF4-FFF2-40B4-BE49-F238E27FC236}">
                <a16:creationId xmlns:a16="http://schemas.microsoft.com/office/drawing/2014/main" id="{6EB0C32A-6107-2271-7966-97441B231F42}"/>
              </a:ext>
            </a:extLst>
          </p:cNvPr>
          <p:cNvSpPr/>
          <p:nvPr/>
        </p:nvSpPr>
        <p:spPr>
          <a:xfrm>
            <a:off x="1942907" y="6593825"/>
            <a:ext cx="7106653" cy="273473"/>
          </a:xfrm>
          <a:prstGeom prst="rect">
            <a:avLst/>
          </a:prstGeom>
        </p:spPr>
        <p:txBody>
          <a:bodyPr wrap="square">
            <a:spAutoFit/>
          </a:bodyPr>
          <a:lstStyle/>
          <a:p>
            <a:pPr algn="ctr">
              <a:lnSpc>
                <a:spcPct val="107000"/>
              </a:lnSpc>
              <a:spcAft>
                <a:spcPts val="800"/>
              </a:spcAft>
              <a:tabLst>
                <a:tab pos="1885950" algn="l"/>
              </a:tabLst>
            </a:pPr>
            <a:r>
              <a:rPr lang="es-CO" sz="1100" i="1" dirty="0">
                <a:latin typeface="Century Gothic" panose="020B0502020202020204" pitchFamily="34" charset="0"/>
                <a:ea typeface="Calibri" panose="020F0502020204030204" pitchFamily="34" charset="0"/>
                <a:cs typeface="Times New Roman" panose="02020603050405020304" pitchFamily="18" charset="0"/>
              </a:rPr>
              <a:t>Fuente: Área Contable – Aguas &amp; Aseo de Yondó S.A. E.S.P.</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485" name="Picture 5" descr="Promulgan Ley Presupuesto Complementario - Revista Mercado">
            <a:extLst>
              <a:ext uri="{FF2B5EF4-FFF2-40B4-BE49-F238E27FC236}">
                <a16:creationId xmlns:a16="http://schemas.microsoft.com/office/drawing/2014/main" id="{C01BEE4E-B43C-0E2E-8042-75749F17120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80824" y="4349353"/>
            <a:ext cx="1803400" cy="1352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2934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CA83DD1B-6FB1-8840-F81E-286D9660C1C8}"/>
              </a:ext>
            </a:extLst>
          </p:cNvPr>
          <p:cNvPicPr>
            <a:picLocks noChangeAspect="1"/>
          </p:cNvPicPr>
          <p:nvPr/>
        </p:nvPicPr>
        <p:blipFill rotWithShape="1">
          <a:blip r:embed="rId2"/>
          <a:srcRect t="29553"/>
          <a:stretch/>
        </p:blipFill>
        <p:spPr>
          <a:xfrm>
            <a:off x="810358" y="1095375"/>
            <a:ext cx="7658336" cy="4476750"/>
          </a:xfrm>
          <a:prstGeom prst="rect">
            <a:avLst/>
          </a:prstGeom>
          <a:ln>
            <a:solidFill>
              <a:schemeClr val="tx1"/>
            </a:solidFill>
          </a:ln>
        </p:spPr>
      </p:pic>
      <p:sp>
        <p:nvSpPr>
          <p:cNvPr id="10" name="Rectángulo 9">
            <a:extLst>
              <a:ext uri="{FF2B5EF4-FFF2-40B4-BE49-F238E27FC236}">
                <a16:creationId xmlns:a16="http://schemas.microsoft.com/office/drawing/2014/main" id="{8B145CB3-6DB4-F2F2-0881-C9B0A3E6BACB}"/>
              </a:ext>
            </a:extLst>
          </p:cNvPr>
          <p:cNvSpPr/>
          <p:nvPr/>
        </p:nvSpPr>
        <p:spPr>
          <a:xfrm>
            <a:off x="276225" y="40214"/>
            <a:ext cx="8280400" cy="615553"/>
          </a:xfrm>
          <a:prstGeom prst="rect">
            <a:avLst/>
          </a:prstGeom>
        </p:spPr>
        <p:txBody>
          <a:bodyPr wrap="square">
            <a:spAutoFit/>
          </a:bodyPr>
          <a:lstStyle/>
          <a:p>
            <a:pPr marR="0" lvl="0" algn="just">
              <a:spcBef>
                <a:spcPts val="0"/>
              </a:spcBef>
              <a:spcAft>
                <a:spcPts val="0"/>
              </a:spcAft>
            </a:pPr>
            <a:r>
              <a:rPr lang="es-CO" sz="1700" b="1" u="sng" dirty="0">
                <a:latin typeface="Bookman Old Style" panose="02050604050505020204" pitchFamily="18" charset="0"/>
                <a:ea typeface="Calibri" panose="020F0502020204030204" pitchFamily="34" charset="0"/>
                <a:cs typeface="Times New Roman" panose="02020603050405020304" pitchFamily="18" charset="0"/>
              </a:rPr>
              <a:t>2.2. ESTADOS FINANCIEROS A 30 DE JUNIO DEL 2022 – (ESTADO DE RESULTADOS)</a:t>
            </a:r>
            <a:endParaRPr lang="es-CO" sz="1700" u="sng"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5" descr="Promulgan Ley Presupuesto Complementario - Revista Mercado">
            <a:extLst>
              <a:ext uri="{FF2B5EF4-FFF2-40B4-BE49-F238E27FC236}">
                <a16:creationId xmlns:a16="http://schemas.microsoft.com/office/drawing/2014/main" id="{6FED0F95-BFD6-449E-294A-48D51222C78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68694" y="4410075"/>
            <a:ext cx="1549400" cy="1162050"/>
          </a:xfrm>
          <a:prstGeom prst="rect">
            <a:avLst/>
          </a:prstGeom>
          <a:noFill/>
          <a:extLst>
            <a:ext uri="{909E8E84-426E-40DD-AFC4-6F175D3DCCD1}">
              <a14:hiddenFill xmlns:a14="http://schemas.microsoft.com/office/drawing/2010/main">
                <a:solidFill>
                  <a:srgbClr val="FFFFFF"/>
                </a:solidFill>
              </a14:hiddenFill>
            </a:ext>
          </a:extLst>
        </p:spPr>
      </p:pic>
      <p:sp>
        <p:nvSpPr>
          <p:cNvPr id="12" name="Rectángulo 11">
            <a:extLst>
              <a:ext uri="{FF2B5EF4-FFF2-40B4-BE49-F238E27FC236}">
                <a16:creationId xmlns:a16="http://schemas.microsoft.com/office/drawing/2014/main" id="{7C689279-94D8-8447-93A6-44CF114A8683}"/>
              </a:ext>
            </a:extLst>
          </p:cNvPr>
          <p:cNvSpPr/>
          <p:nvPr/>
        </p:nvSpPr>
        <p:spPr>
          <a:xfrm>
            <a:off x="1942907" y="6593825"/>
            <a:ext cx="7106653" cy="273473"/>
          </a:xfrm>
          <a:prstGeom prst="rect">
            <a:avLst/>
          </a:prstGeom>
        </p:spPr>
        <p:txBody>
          <a:bodyPr wrap="square">
            <a:spAutoFit/>
          </a:bodyPr>
          <a:lstStyle/>
          <a:p>
            <a:pPr algn="ctr">
              <a:lnSpc>
                <a:spcPct val="107000"/>
              </a:lnSpc>
              <a:spcAft>
                <a:spcPts val="800"/>
              </a:spcAft>
              <a:tabLst>
                <a:tab pos="1885950" algn="l"/>
              </a:tabLst>
            </a:pPr>
            <a:r>
              <a:rPr lang="es-CO" sz="1100" i="1" dirty="0">
                <a:latin typeface="Century Gothic" panose="020B0502020202020204" pitchFamily="34" charset="0"/>
                <a:ea typeface="Calibri" panose="020F0502020204030204" pitchFamily="34" charset="0"/>
                <a:cs typeface="Times New Roman" panose="02020603050405020304" pitchFamily="18" charset="0"/>
              </a:rPr>
              <a:t>Fuente: Área Contable – Aguas &amp; Aseo de Yondó S.A. E.S.P.</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157854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B1F9943-6516-27B7-A21E-F72B5B79CC71}"/>
              </a:ext>
            </a:extLst>
          </p:cNvPr>
          <p:cNvPicPr>
            <a:picLocks noChangeAspect="1"/>
          </p:cNvPicPr>
          <p:nvPr/>
        </p:nvPicPr>
        <p:blipFill rotWithShape="1">
          <a:blip r:embed="rId2"/>
          <a:srcRect t="28878"/>
          <a:stretch/>
        </p:blipFill>
        <p:spPr>
          <a:xfrm>
            <a:off x="695324" y="1080964"/>
            <a:ext cx="7861301" cy="4696071"/>
          </a:xfrm>
          <a:prstGeom prst="rect">
            <a:avLst/>
          </a:prstGeom>
          <a:ln>
            <a:solidFill>
              <a:schemeClr val="tx1"/>
            </a:solidFill>
          </a:ln>
        </p:spPr>
      </p:pic>
      <p:sp>
        <p:nvSpPr>
          <p:cNvPr id="4" name="Rectángulo 3">
            <a:extLst>
              <a:ext uri="{FF2B5EF4-FFF2-40B4-BE49-F238E27FC236}">
                <a16:creationId xmlns:a16="http://schemas.microsoft.com/office/drawing/2014/main" id="{DB8242AD-AEC6-4C68-7C70-809D0C605F37}"/>
              </a:ext>
            </a:extLst>
          </p:cNvPr>
          <p:cNvSpPr/>
          <p:nvPr/>
        </p:nvSpPr>
        <p:spPr>
          <a:xfrm>
            <a:off x="276225" y="40214"/>
            <a:ext cx="8280400" cy="615553"/>
          </a:xfrm>
          <a:prstGeom prst="rect">
            <a:avLst/>
          </a:prstGeom>
        </p:spPr>
        <p:txBody>
          <a:bodyPr wrap="square">
            <a:spAutoFit/>
          </a:bodyPr>
          <a:lstStyle/>
          <a:p>
            <a:pPr marR="0" lvl="0" algn="just">
              <a:spcBef>
                <a:spcPts val="0"/>
              </a:spcBef>
              <a:spcAft>
                <a:spcPts val="0"/>
              </a:spcAft>
            </a:pPr>
            <a:r>
              <a:rPr lang="es-CO" sz="1700" b="1" u="sng" dirty="0">
                <a:latin typeface="Bookman Old Style" panose="02050604050505020204" pitchFamily="18" charset="0"/>
                <a:ea typeface="Calibri" panose="020F0502020204030204" pitchFamily="34" charset="0"/>
                <a:cs typeface="Times New Roman" panose="02020603050405020304" pitchFamily="18" charset="0"/>
              </a:rPr>
              <a:t>2.2. ESTADOS FINANCIEROS A 30 DE JUNIO DEL 2022 – (ESTADO DE RESULTADOS)</a:t>
            </a:r>
            <a:endParaRPr lang="es-CO" sz="1700" u="sng"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5" descr="Promulgan Ley Presupuesto Complementario - Revista Mercado">
            <a:extLst>
              <a:ext uri="{FF2B5EF4-FFF2-40B4-BE49-F238E27FC236}">
                <a16:creationId xmlns:a16="http://schemas.microsoft.com/office/drawing/2014/main" id="{997F827D-6939-0069-1B93-E2986401F485}"/>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56625" y="4863703"/>
            <a:ext cx="1338263" cy="1003697"/>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a:extLst>
              <a:ext uri="{FF2B5EF4-FFF2-40B4-BE49-F238E27FC236}">
                <a16:creationId xmlns:a16="http://schemas.microsoft.com/office/drawing/2014/main" id="{21F3AF20-3060-08E1-C301-5AA28E375D2F}"/>
              </a:ext>
            </a:extLst>
          </p:cNvPr>
          <p:cNvSpPr/>
          <p:nvPr/>
        </p:nvSpPr>
        <p:spPr>
          <a:xfrm>
            <a:off x="1942907" y="6593825"/>
            <a:ext cx="7106653" cy="273473"/>
          </a:xfrm>
          <a:prstGeom prst="rect">
            <a:avLst/>
          </a:prstGeom>
        </p:spPr>
        <p:txBody>
          <a:bodyPr wrap="square">
            <a:spAutoFit/>
          </a:bodyPr>
          <a:lstStyle/>
          <a:p>
            <a:pPr algn="ctr">
              <a:lnSpc>
                <a:spcPct val="107000"/>
              </a:lnSpc>
              <a:spcAft>
                <a:spcPts val="800"/>
              </a:spcAft>
              <a:tabLst>
                <a:tab pos="1885950" algn="l"/>
              </a:tabLst>
            </a:pPr>
            <a:r>
              <a:rPr lang="es-CO" sz="1100" i="1" dirty="0">
                <a:latin typeface="Century Gothic" panose="020B0502020202020204" pitchFamily="34" charset="0"/>
                <a:ea typeface="Calibri" panose="020F0502020204030204" pitchFamily="34" charset="0"/>
                <a:cs typeface="Times New Roman" panose="02020603050405020304" pitchFamily="18" charset="0"/>
              </a:rPr>
              <a:t>Fuente: Área Contable – Aguas &amp; Aseo de Yondó S.A. E.S.P.</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067864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FA8A1BF-54F9-4467-4159-49B724185F2C}"/>
              </a:ext>
            </a:extLst>
          </p:cNvPr>
          <p:cNvPicPr>
            <a:picLocks noChangeAspect="1"/>
          </p:cNvPicPr>
          <p:nvPr/>
        </p:nvPicPr>
        <p:blipFill rotWithShape="1">
          <a:blip r:embed="rId2"/>
          <a:srcRect t="27621"/>
          <a:stretch/>
        </p:blipFill>
        <p:spPr>
          <a:xfrm>
            <a:off x="479179" y="866775"/>
            <a:ext cx="7949954" cy="5124450"/>
          </a:xfrm>
          <a:prstGeom prst="rect">
            <a:avLst/>
          </a:prstGeom>
          <a:ln>
            <a:solidFill>
              <a:schemeClr val="tx1"/>
            </a:solidFill>
          </a:ln>
        </p:spPr>
      </p:pic>
      <p:sp>
        <p:nvSpPr>
          <p:cNvPr id="5" name="Rectángulo 4">
            <a:extLst>
              <a:ext uri="{FF2B5EF4-FFF2-40B4-BE49-F238E27FC236}">
                <a16:creationId xmlns:a16="http://schemas.microsoft.com/office/drawing/2014/main" id="{3B197AA1-176A-A8B6-76EB-656134EECC21}"/>
              </a:ext>
            </a:extLst>
          </p:cNvPr>
          <p:cNvSpPr/>
          <p:nvPr/>
        </p:nvSpPr>
        <p:spPr>
          <a:xfrm>
            <a:off x="276225" y="40214"/>
            <a:ext cx="8280400" cy="615553"/>
          </a:xfrm>
          <a:prstGeom prst="rect">
            <a:avLst/>
          </a:prstGeom>
        </p:spPr>
        <p:txBody>
          <a:bodyPr wrap="square">
            <a:spAutoFit/>
          </a:bodyPr>
          <a:lstStyle/>
          <a:p>
            <a:pPr marR="0" lvl="0" algn="just">
              <a:spcBef>
                <a:spcPts val="0"/>
              </a:spcBef>
              <a:spcAft>
                <a:spcPts val="0"/>
              </a:spcAft>
            </a:pPr>
            <a:r>
              <a:rPr lang="es-CO" sz="1700" b="1" u="sng" dirty="0">
                <a:latin typeface="Bookman Old Style" panose="02050604050505020204" pitchFamily="18" charset="0"/>
                <a:ea typeface="Calibri" panose="020F0502020204030204" pitchFamily="34" charset="0"/>
                <a:cs typeface="Times New Roman" panose="02020603050405020304" pitchFamily="18" charset="0"/>
              </a:rPr>
              <a:t>2.2. ESTADOS FINANCIEROS A 30 DE JUNIO DEL 2022 – (ESTADO DE RESULTADOS)</a:t>
            </a:r>
            <a:endParaRPr lang="es-CO" sz="1700" u="sng"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ángulo 5">
            <a:extLst>
              <a:ext uri="{FF2B5EF4-FFF2-40B4-BE49-F238E27FC236}">
                <a16:creationId xmlns:a16="http://schemas.microsoft.com/office/drawing/2014/main" id="{149DA574-0AD6-7F7C-5E29-7898E85577AC}"/>
              </a:ext>
            </a:extLst>
          </p:cNvPr>
          <p:cNvSpPr/>
          <p:nvPr/>
        </p:nvSpPr>
        <p:spPr>
          <a:xfrm>
            <a:off x="1942907" y="6593825"/>
            <a:ext cx="7106653" cy="273473"/>
          </a:xfrm>
          <a:prstGeom prst="rect">
            <a:avLst/>
          </a:prstGeom>
        </p:spPr>
        <p:txBody>
          <a:bodyPr wrap="square">
            <a:spAutoFit/>
          </a:bodyPr>
          <a:lstStyle/>
          <a:p>
            <a:pPr algn="ctr">
              <a:lnSpc>
                <a:spcPct val="107000"/>
              </a:lnSpc>
              <a:spcAft>
                <a:spcPts val="800"/>
              </a:spcAft>
              <a:tabLst>
                <a:tab pos="1885950" algn="l"/>
              </a:tabLst>
            </a:pPr>
            <a:r>
              <a:rPr lang="es-CO" sz="1100" i="1" dirty="0">
                <a:latin typeface="Century Gothic" panose="020B0502020202020204" pitchFamily="34" charset="0"/>
                <a:ea typeface="Calibri" panose="020F0502020204030204" pitchFamily="34" charset="0"/>
                <a:cs typeface="Times New Roman" panose="02020603050405020304" pitchFamily="18" charset="0"/>
              </a:rPr>
              <a:t>Fuente: Área Contable – Aguas &amp; Aseo de Yondó S.A. E.S.P.</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2534" name="Picture 6" descr="Facultad de Ciencias de la Salud :: Convocatorias">
            <a:extLst>
              <a:ext uri="{FF2B5EF4-FFF2-40B4-BE49-F238E27FC236}">
                <a16:creationId xmlns:a16="http://schemas.microsoft.com/office/drawing/2014/main" id="{C2FD4861-7307-033D-3DFD-F1E254A1C8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6625" y="5149525"/>
            <a:ext cx="1168665"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96828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662289" y="335307"/>
            <a:ext cx="7360242" cy="750975"/>
          </a:xfrm>
          <a:prstGeom prst="rect">
            <a:avLst/>
          </a:prstGeom>
        </p:spPr>
        <p:txBody>
          <a:bodyPr wrap="square">
            <a:spAutoFit/>
          </a:bodyPr>
          <a:lstStyle/>
          <a:p>
            <a:pPr lvl="0" algn="ctr">
              <a:lnSpc>
                <a:spcPct val="107000"/>
              </a:lnSpc>
              <a:spcAft>
                <a:spcPts val="800"/>
              </a:spcAft>
            </a:pPr>
            <a:r>
              <a:rPr lang="es-CO" sz="2000" b="1" dirty="0">
                <a:latin typeface="Bookman Old Style" panose="02050604050505020204" pitchFamily="18" charset="0"/>
                <a:ea typeface="Calibri" panose="020F0502020204030204" pitchFamily="34" charset="0"/>
                <a:cs typeface="Times New Roman" panose="02020603050405020304" pitchFamily="18" charset="0"/>
              </a:rPr>
              <a:t>-ACTIVIDADES DE SEGURIDAD Y SALUD EN EL TRABAJO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n 2"/>
          <p:cNvPicPr>
            <a:picLocks noChangeAspect="1"/>
          </p:cNvPicPr>
          <p:nvPr/>
        </p:nvPicPr>
        <p:blipFill rotWithShape="1">
          <a:blip r:embed="rId2"/>
          <a:srcRect l="24460" t="21836" r="27114" b="14587"/>
          <a:stretch/>
        </p:blipFill>
        <p:spPr>
          <a:xfrm>
            <a:off x="2292264" y="1086282"/>
            <a:ext cx="6263013" cy="5139154"/>
          </a:xfrm>
          <a:prstGeom prst="rect">
            <a:avLst/>
          </a:prstGeom>
        </p:spPr>
      </p:pic>
    </p:spTree>
    <p:extLst>
      <p:ext uri="{BB962C8B-B14F-4D97-AF65-F5344CB8AC3E}">
        <p14:creationId xmlns:p14="http://schemas.microsoft.com/office/powerpoint/2010/main" val="5335423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27656" t="18182" r="28599" b="7298"/>
          <a:stretch/>
        </p:blipFill>
        <p:spPr>
          <a:xfrm>
            <a:off x="2538663" y="143555"/>
            <a:ext cx="5999967" cy="6269277"/>
          </a:xfrm>
          <a:prstGeom prst="rect">
            <a:avLst/>
          </a:prstGeom>
        </p:spPr>
      </p:pic>
    </p:spTree>
    <p:extLst>
      <p:ext uri="{BB962C8B-B14F-4D97-AF65-F5344CB8AC3E}">
        <p14:creationId xmlns:p14="http://schemas.microsoft.com/office/powerpoint/2010/main" val="39327881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26469" t="23614" r="26955" b="34037"/>
          <a:stretch/>
        </p:blipFill>
        <p:spPr>
          <a:xfrm>
            <a:off x="1183599" y="1058777"/>
            <a:ext cx="7748761" cy="4403559"/>
          </a:xfrm>
          <a:prstGeom prst="rect">
            <a:avLst/>
          </a:prstGeom>
        </p:spPr>
      </p:pic>
    </p:spTree>
    <p:extLst>
      <p:ext uri="{BB962C8B-B14F-4D97-AF65-F5344CB8AC3E}">
        <p14:creationId xmlns:p14="http://schemas.microsoft.com/office/powerpoint/2010/main" val="9243593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774447" y="243567"/>
            <a:ext cx="4116833" cy="390813"/>
          </a:xfrm>
          <a:prstGeom prst="rect">
            <a:avLst/>
          </a:prstGeom>
        </p:spPr>
        <p:txBody>
          <a:bodyPr wrap="none">
            <a:spAutoFit/>
          </a:bodyPr>
          <a:lstStyle/>
          <a:p>
            <a:pPr marR="0" lvl="0">
              <a:lnSpc>
                <a:spcPct val="115000"/>
              </a:lnSpc>
              <a:spcBef>
                <a:spcPts val="0"/>
              </a:spcBef>
              <a:spcAft>
                <a:spcPts val="1000"/>
              </a:spcAft>
            </a:pPr>
            <a:r>
              <a:rPr lang="es-CO" b="1" u="sng" dirty="0">
                <a:latin typeface="Bookman Old Style" panose="02050604050505020204" pitchFamily="18" charset="0"/>
                <a:ea typeface="Calibri" panose="020F0502020204030204" pitchFamily="34" charset="0"/>
                <a:cs typeface="Times New Roman" panose="02020603050405020304" pitchFamily="18" charset="0"/>
              </a:rPr>
              <a:t>3.	ESTRATEGIAS DE RECAUDO</a:t>
            </a:r>
            <a:endParaRPr lang="es-CO" u="sng"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ángulo 6"/>
          <p:cNvSpPr/>
          <p:nvPr/>
        </p:nvSpPr>
        <p:spPr>
          <a:xfrm>
            <a:off x="1942907" y="6593825"/>
            <a:ext cx="7106653" cy="273473"/>
          </a:xfrm>
          <a:prstGeom prst="rect">
            <a:avLst/>
          </a:prstGeom>
        </p:spPr>
        <p:txBody>
          <a:bodyPr wrap="square">
            <a:spAutoFit/>
          </a:bodyPr>
          <a:lstStyle/>
          <a:p>
            <a:pPr algn="ctr">
              <a:lnSpc>
                <a:spcPct val="107000"/>
              </a:lnSpc>
              <a:spcAft>
                <a:spcPts val="800"/>
              </a:spcAft>
              <a:tabLst>
                <a:tab pos="1885950" algn="l"/>
              </a:tabLst>
            </a:pPr>
            <a:r>
              <a:rPr lang="es-CO" sz="1100" i="1" dirty="0">
                <a:latin typeface="Century Gothic" panose="020B0502020202020204" pitchFamily="34" charset="0"/>
                <a:ea typeface="Calibri" panose="020F0502020204030204" pitchFamily="34" charset="0"/>
                <a:cs typeface="Times New Roman" panose="02020603050405020304" pitchFamily="18" charset="0"/>
              </a:rPr>
              <a:t>Fuente: Área </a:t>
            </a:r>
            <a:r>
              <a:rPr lang="es-CO" sz="1100" i="1" dirty="0" smtClean="0">
                <a:latin typeface="Century Gothic" panose="020B0502020202020204" pitchFamily="34" charset="0"/>
                <a:ea typeface="Calibri" panose="020F0502020204030204" pitchFamily="34" charset="0"/>
                <a:cs typeface="Times New Roman" panose="02020603050405020304" pitchFamily="18" charset="0"/>
              </a:rPr>
              <a:t>Contable </a:t>
            </a:r>
            <a:r>
              <a:rPr lang="es-CO" sz="1100" i="1" dirty="0">
                <a:latin typeface="Century Gothic" panose="020B0502020202020204" pitchFamily="34" charset="0"/>
                <a:ea typeface="Calibri" panose="020F0502020204030204" pitchFamily="34" charset="0"/>
                <a:cs typeface="Times New Roman" panose="02020603050405020304" pitchFamily="18" charset="0"/>
              </a:rPr>
              <a:t>– Aguas &amp; Aseo de Yondó S.A. E.S.P.</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8" name="Diagrama 7"/>
          <p:cNvGraphicFramePr/>
          <p:nvPr>
            <p:extLst>
              <p:ext uri="{D42A27DB-BD31-4B8C-83A1-F6EECF244321}">
                <p14:modId xmlns:p14="http://schemas.microsoft.com/office/powerpoint/2010/main" val="95699959"/>
              </p:ext>
            </p:extLst>
          </p:nvPr>
        </p:nvGraphicFramePr>
        <p:xfrm>
          <a:off x="517165" y="831771"/>
          <a:ext cx="8277919" cy="56264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756133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áfico 1"/>
          <p:cNvGraphicFramePr/>
          <p:nvPr>
            <p:extLst>
              <p:ext uri="{D42A27DB-BD31-4B8C-83A1-F6EECF244321}">
                <p14:modId xmlns:p14="http://schemas.microsoft.com/office/powerpoint/2010/main" val="2979880319"/>
              </p:ext>
            </p:extLst>
          </p:nvPr>
        </p:nvGraphicFramePr>
        <p:xfrm>
          <a:off x="2594308" y="3382878"/>
          <a:ext cx="5924049" cy="3751847"/>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ángulo 2"/>
          <p:cNvSpPr/>
          <p:nvPr/>
        </p:nvSpPr>
        <p:spPr>
          <a:xfrm>
            <a:off x="3610747" y="279757"/>
            <a:ext cx="3409908" cy="369332"/>
          </a:xfrm>
          <a:prstGeom prst="rect">
            <a:avLst/>
          </a:prstGeom>
        </p:spPr>
        <p:txBody>
          <a:bodyPr wrap="none">
            <a:spAutoFit/>
          </a:bodyPr>
          <a:lstStyle/>
          <a:p>
            <a:r>
              <a:rPr lang="es-CO" dirty="0"/>
              <a:t> 	Cifras Enero Julio de 2022 </a:t>
            </a:r>
          </a:p>
        </p:txBody>
      </p:sp>
      <p:graphicFrame>
        <p:nvGraphicFramePr>
          <p:cNvPr id="4" name="Gráfico 3"/>
          <p:cNvGraphicFramePr/>
          <p:nvPr>
            <p:extLst>
              <p:ext uri="{D42A27DB-BD31-4B8C-83A1-F6EECF244321}">
                <p14:modId xmlns:p14="http://schemas.microsoft.com/office/powerpoint/2010/main" val="1375162202"/>
              </p:ext>
            </p:extLst>
          </p:nvPr>
        </p:nvGraphicFramePr>
        <p:xfrm>
          <a:off x="2045618" y="728502"/>
          <a:ext cx="6737434" cy="24955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865588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363577" y="701661"/>
            <a:ext cx="8021053" cy="1849481"/>
          </a:xfrm>
          <a:prstGeom prst="rect">
            <a:avLst/>
          </a:prstGeom>
        </p:spPr>
        <p:txBody>
          <a:bodyPr wrap="square">
            <a:spAutoFit/>
          </a:bodyPr>
          <a:lstStyle/>
          <a:p>
            <a:pPr algn="just">
              <a:lnSpc>
                <a:spcPct val="107000"/>
              </a:lnSpc>
            </a:pPr>
            <a:r>
              <a:rPr lang="es-CO" dirty="0">
                <a:ea typeface="Calibri" panose="020F0502020204030204" pitchFamily="34" charset="0"/>
                <a:cs typeface="Segoe UI" panose="020B0502040204020203" pitchFamily="34" charset="0"/>
              </a:rPr>
              <a:t>Ahora bien, para poder cumplir con la proyección del presupuesto de la vigencia 2022, se debe recaudar mensualmente como mínimo la suma de SESENTA Y SEIS MILLONES CUATROCIENTOS TRECE MIL CIENTO DOS PESOS M/CTE ($66.413.102) y el comportamiento de recaudo total incluyendo la recuperación de cartera mes a mes está por encima de lo proyectado, tal y como se observa a continuación:</a:t>
            </a:r>
            <a:endParaRPr lang="es-CO" dirty="0">
              <a:ea typeface="Calibri" panose="020F0502020204030204" pitchFamily="34" charset="0"/>
              <a:cs typeface="Times New Roman" panose="02020603050405020304" pitchFamily="18" charset="0"/>
            </a:endParaRPr>
          </a:p>
        </p:txBody>
      </p:sp>
      <p:pic>
        <p:nvPicPr>
          <p:cNvPr id="4" name="Imagen 3"/>
          <p:cNvPicPr>
            <a:picLocks noChangeAspect="1"/>
          </p:cNvPicPr>
          <p:nvPr/>
        </p:nvPicPr>
        <p:blipFill>
          <a:blip r:embed="rId2"/>
          <a:stretch>
            <a:fillRect/>
          </a:stretch>
        </p:blipFill>
        <p:spPr>
          <a:xfrm>
            <a:off x="1968404" y="2994582"/>
            <a:ext cx="6811401" cy="3225743"/>
          </a:xfrm>
          <a:prstGeom prst="rect">
            <a:avLst/>
          </a:prstGeom>
        </p:spPr>
      </p:pic>
    </p:spTree>
    <p:extLst>
      <p:ext uri="{BB962C8B-B14F-4D97-AF65-F5344CB8AC3E}">
        <p14:creationId xmlns:p14="http://schemas.microsoft.com/office/powerpoint/2010/main" val="26129398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B62A84E0-740C-D2EA-76C2-8AD6AFB3EC52}"/>
              </a:ext>
            </a:extLst>
          </p:cNvPr>
          <p:cNvSpPr txBox="1">
            <a:spLocks/>
          </p:cNvSpPr>
          <p:nvPr/>
        </p:nvSpPr>
        <p:spPr>
          <a:xfrm>
            <a:off x="2004338" y="276388"/>
            <a:ext cx="6739612" cy="634817"/>
          </a:xfrm>
          <a:prstGeom prst="rect">
            <a:avLst/>
          </a:prstGeom>
        </p:spPr>
        <p:txBody>
          <a:bodyPr>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CO" sz="2000" b="1" dirty="0">
                <a:solidFill>
                  <a:prstClr val="black"/>
                </a:solidFill>
                <a:latin typeface="Bookman Old Style" panose="02050604050505020204" pitchFamily="18" charset="0"/>
                <a:cs typeface="Arial" pitchFamily="34" charset="0"/>
              </a:rPr>
              <a:t>EJECUCIÓN DE INGRESOS II TRIMESTRE 2022</a:t>
            </a:r>
          </a:p>
        </p:txBody>
      </p:sp>
      <p:sp>
        <p:nvSpPr>
          <p:cNvPr id="4" name="Rectángulo 3">
            <a:extLst>
              <a:ext uri="{FF2B5EF4-FFF2-40B4-BE49-F238E27FC236}">
                <a16:creationId xmlns:a16="http://schemas.microsoft.com/office/drawing/2014/main" id="{88AA3B3D-A309-F51D-C615-D7BB88E28F82}"/>
              </a:ext>
            </a:extLst>
          </p:cNvPr>
          <p:cNvSpPr/>
          <p:nvPr/>
        </p:nvSpPr>
        <p:spPr>
          <a:xfrm>
            <a:off x="1209482" y="6581612"/>
            <a:ext cx="7106653" cy="273473"/>
          </a:xfrm>
          <a:prstGeom prst="rect">
            <a:avLst/>
          </a:prstGeom>
        </p:spPr>
        <p:txBody>
          <a:bodyPr wrap="square">
            <a:spAutoFit/>
          </a:bodyPr>
          <a:lstStyle/>
          <a:p>
            <a:pPr algn="ctr">
              <a:lnSpc>
                <a:spcPct val="107000"/>
              </a:lnSpc>
              <a:spcAft>
                <a:spcPts val="800"/>
              </a:spcAft>
              <a:tabLst>
                <a:tab pos="1885950" algn="l"/>
              </a:tabLst>
            </a:pPr>
            <a:r>
              <a:rPr lang="es-CO" sz="1100" i="1" dirty="0">
                <a:latin typeface="Century Gothic" panose="020B0502020202020204" pitchFamily="34" charset="0"/>
                <a:ea typeface="Calibri" panose="020F0502020204030204" pitchFamily="34" charset="0"/>
                <a:cs typeface="Times New Roman" panose="02020603050405020304" pitchFamily="18" charset="0"/>
              </a:rPr>
              <a:t>Fuente: Área Contable – Aguas &amp; Aseo de Yondó S.A. E.S.P.</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n 5">
            <a:extLst>
              <a:ext uri="{FF2B5EF4-FFF2-40B4-BE49-F238E27FC236}">
                <a16:creationId xmlns:a16="http://schemas.microsoft.com/office/drawing/2014/main" id="{DB909A48-C5D6-BCBC-FFDA-C844E9D049C8}"/>
              </a:ext>
            </a:extLst>
          </p:cNvPr>
          <p:cNvPicPr>
            <a:picLocks noChangeAspect="1"/>
          </p:cNvPicPr>
          <p:nvPr/>
        </p:nvPicPr>
        <p:blipFill>
          <a:blip r:embed="rId2"/>
          <a:stretch>
            <a:fillRect/>
          </a:stretch>
        </p:blipFill>
        <p:spPr>
          <a:xfrm>
            <a:off x="402094" y="911205"/>
            <a:ext cx="9944100" cy="5076825"/>
          </a:xfrm>
          <a:prstGeom prst="rect">
            <a:avLst/>
          </a:prstGeom>
        </p:spPr>
      </p:pic>
    </p:spTree>
    <p:extLst>
      <p:ext uri="{BB962C8B-B14F-4D97-AF65-F5344CB8AC3E}">
        <p14:creationId xmlns:p14="http://schemas.microsoft.com/office/powerpoint/2010/main" val="42650686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109145" y="469794"/>
            <a:ext cx="6722035" cy="729430"/>
          </a:xfrm>
          <a:prstGeom prst="rect">
            <a:avLst/>
          </a:prstGeom>
        </p:spPr>
        <p:txBody>
          <a:bodyPr wrap="square">
            <a:spAutoFit/>
          </a:bodyPr>
          <a:lstStyle/>
          <a:p>
            <a:pPr marR="0" lvl="0" algn="ctr">
              <a:lnSpc>
                <a:spcPct val="115000"/>
              </a:lnSpc>
              <a:spcBef>
                <a:spcPts val="0"/>
              </a:spcBef>
              <a:spcAft>
                <a:spcPts val="1000"/>
              </a:spcAft>
            </a:pPr>
            <a:r>
              <a:rPr lang="es-CO" b="1" u="sng" dirty="0" smtClean="0">
                <a:latin typeface="Bookman Old Style" panose="02050604050505020204" pitchFamily="18" charset="0"/>
                <a:ea typeface="Calibri" panose="020F0502020204030204" pitchFamily="34" charset="0"/>
                <a:cs typeface="Times New Roman" panose="02020603050405020304" pitchFamily="18" charset="0"/>
              </a:rPr>
              <a:t>4</a:t>
            </a:r>
            <a:r>
              <a:rPr lang="es-CO" b="1" u="sng" dirty="0">
                <a:latin typeface="Bookman Old Style" panose="02050604050505020204" pitchFamily="18" charset="0"/>
                <a:ea typeface="Calibri" panose="020F0502020204030204" pitchFamily="34" charset="0"/>
                <a:cs typeface="Times New Roman" panose="02020603050405020304" pitchFamily="18" charset="0"/>
              </a:rPr>
              <a:t>.	PARTE AUTOMOTRIZ DE LA EMPRESA AGUAS &amp; ASEO DE YONDÓ S.A E.S. P</a:t>
            </a:r>
            <a:endParaRPr lang="es-CO" u="sng"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ángulo 3"/>
          <p:cNvSpPr/>
          <p:nvPr/>
        </p:nvSpPr>
        <p:spPr>
          <a:xfrm>
            <a:off x="698116" y="1620071"/>
            <a:ext cx="3825757" cy="307777"/>
          </a:xfrm>
          <a:prstGeom prst="rect">
            <a:avLst/>
          </a:prstGeom>
        </p:spPr>
        <p:txBody>
          <a:bodyPr wrap="square">
            <a:spAutoFit/>
          </a:bodyPr>
          <a:lstStyle/>
          <a:p>
            <a:r>
              <a:rPr lang="es-CO" sz="1400" dirty="0"/>
              <a:t>CAMIONETA TOYOTA  HILUX  MIDELO 2021</a:t>
            </a:r>
          </a:p>
        </p:txBody>
      </p:sp>
      <p:pic>
        <p:nvPicPr>
          <p:cNvPr id="5" name="Imagen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116" y="2123640"/>
            <a:ext cx="3003349" cy="2786380"/>
          </a:xfrm>
          <a:prstGeom prst="rect">
            <a:avLst/>
          </a:prstGeom>
          <a:noFill/>
        </p:spPr>
      </p:pic>
      <p:pic>
        <p:nvPicPr>
          <p:cNvPr id="6" name="Imagen 5"/>
          <p:cNvPicPr/>
          <p:nvPr/>
        </p:nvPicPr>
        <p:blipFill rotWithShape="1">
          <a:blip r:embed="rId3"/>
          <a:srcRect l="30027" t="9772" r="30106" b="5266"/>
          <a:stretch/>
        </p:blipFill>
        <p:spPr bwMode="auto">
          <a:xfrm>
            <a:off x="4098473" y="1971423"/>
            <a:ext cx="2394802" cy="2938597"/>
          </a:xfrm>
          <a:prstGeom prst="rect">
            <a:avLst/>
          </a:prstGeom>
          <a:ln>
            <a:noFill/>
          </a:ln>
          <a:extLst>
            <a:ext uri="{53640926-AAD7-44D8-BBD7-CCE9431645EC}">
              <a14:shadowObscured xmlns:a14="http://schemas.microsoft.com/office/drawing/2010/main"/>
            </a:ext>
          </a:extLst>
        </p:spPr>
      </p:pic>
      <p:pic>
        <p:nvPicPr>
          <p:cNvPr id="7" name="Imagen 6"/>
          <p:cNvPicPr/>
          <p:nvPr/>
        </p:nvPicPr>
        <p:blipFill rotWithShape="1">
          <a:blip r:embed="rId4">
            <a:extLst>
              <a:ext uri="{28A0092B-C50C-407E-A947-70E740481C1C}">
                <a14:useLocalDpi xmlns:a14="http://schemas.microsoft.com/office/drawing/2010/main" val="0"/>
              </a:ext>
            </a:extLst>
          </a:blip>
          <a:srcRect l="20920" t="19342" r="23236" b="56671"/>
          <a:stretch/>
        </p:blipFill>
        <p:spPr bwMode="auto">
          <a:xfrm>
            <a:off x="6493275" y="1785686"/>
            <a:ext cx="3188335" cy="1619250"/>
          </a:xfrm>
          <a:prstGeom prst="rect">
            <a:avLst/>
          </a:prstGeom>
          <a:noFill/>
          <a:ln>
            <a:noFill/>
          </a:ln>
          <a:extLst>
            <a:ext uri="{53640926-AAD7-44D8-BBD7-CCE9431645EC}">
              <a14:shadowObscured xmlns:a14="http://schemas.microsoft.com/office/drawing/2010/main"/>
            </a:ext>
          </a:extLst>
        </p:spPr>
      </p:pic>
      <p:pic>
        <p:nvPicPr>
          <p:cNvPr id="8" name="Imagen 7"/>
          <p:cNvPicPr/>
          <p:nvPr/>
        </p:nvPicPr>
        <p:blipFill rotWithShape="1">
          <a:blip r:embed="rId4">
            <a:extLst>
              <a:ext uri="{28A0092B-C50C-407E-A947-70E740481C1C}">
                <a14:useLocalDpi xmlns:a14="http://schemas.microsoft.com/office/drawing/2010/main" val="0"/>
              </a:ext>
            </a:extLst>
          </a:blip>
          <a:srcRect l="27338" t="56437" r="27101" b="22120"/>
          <a:stretch/>
        </p:blipFill>
        <p:spPr bwMode="auto">
          <a:xfrm>
            <a:off x="6806062" y="3356810"/>
            <a:ext cx="2791327" cy="1553210"/>
          </a:xfrm>
          <a:prstGeom prst="rect">
            <a:avLst/>
          </a:prstGeom>
          <a:noFill/>
          <a:ln>
            <a:noFill/>
          </a:ln>
          <a:extLst>
            <a:ext uri="{53640926-AAD7-44D8-BBD7-CCE9431645EC}">
              <a14:shadowObscured xmlns:a14="http://schemas.microsoft.com/office/drawing/2010/main"/>
            </a:ext>
          </a:extLst>
        </p:spPr>
      </p:pic>
      <p:sp>
        <p:nvSpPr>
          <p:cNvPr id="9" name="Rectángulo 8"/>
          <p:cNvSpPr/>
          <p:nvPr/>
        </p:nvSpPr>
        <p:spPr>
          <a:xfrm>
            <a:off x="2306052" y="6581001"/>
            <a:ext cx="6096000" cy="276999"/>
          </a:xfrm>
          <a:prstGeom prst="rect">
            <a:avLst/>
          </a:prstGeom>
        </p:spPr>
        <p:txBody>
          <a:bodyPr>
            <a:spAutoFit/>
          </a:bodyPr>
          <a:lstStyle/>
          <a:p>
            <a:pPr algn="ctr"/>
            <a:r>
              <a:rPr lang="es-CO" sz="1200" i="1" dirty="0">
                <a:latin typeface="Century Gothic" panose="020B0502020202020204" pitchFamily="34" charset="0"/>
                <a:ea typeface="Calibri" panose="020F0502020204030204" pitchFamily="34" charset="0"/>
                <a:cs typeface="Arial" panose="020B0604020202020204" pitchFamily="34" charset="0"/>
              </a:rPr>
              <a:t>Fuente: Área Seguridad y Salud en el trabajo- Aguas &amp; Aseo de Yondó S.A E.S.P</a:t>
            </a:r>
            <a:endParaRPr lang="es-CO"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57594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86063" y="615298"/>
            <a:ext cx="7154779" cy="307777"/>
          </a:xfrm>
          <a:prstGeom prst="rect">
            <a:avLst/>
          </a:prstGeom>
        </p:spPr>
        <p:txBody>
          <a:bodyPr wrap="square">
            <a:spAutoFit/>
          </a:bodyPr>
          <a:lstStyle/>
          <a:p>
            <a:pPr marL="342900" lvl="0" indent="-342900">
              <a:spcBef>
                <a:spcPts val="0"/>
              </a:spcBef>
              <a:spcAft>
                <a:spcPts val="0"/>
              </a:spcAft>
              <a:buFont typeface="Symbol" panose="05050102010706020507" pitchFamily="18" charset="2"/>
              <a:buChar char=""/>
            </a:pPr>
            <a:r>
              <a:rPr lang="es-ES" sz="1400" dirty="0">
                <a:ea typeface="Calibri" panose="020F0502020204030204" pitchFamily="34" charset="0"/>
                <a:cs typeface="Arial" panose="020B0604020202020204" pitchFamily="34" charset="0"/>
              </a:rPr>
              <a:t>CAMION RECOLECTOR DE RESIDUOS SOLIDOS VOLKSWAGEN MODELO 2013</a:t>
            </a:r>
            <a:endParaRPr lang="es-CO" sz="1400" dirty="0">
              <a:effectLst/>
            </a:endParaRPr>
          </a:p>
        </p:txBody>
      </p:sp>
      <p:pic>
        <p:nvPicPr>
          <p:cNvPr id="3" name="Imagen 2"/>
          <p:cNvPicPr/>
          <p:nvPr/>
        </p:nvPicPr>
        <p:blipFill rotWithShape="1">
          <a:blip r:embed="rId2" cstate="print">
            <a:extLst>
              <a:ext uri="{28A0092B-C50C-407E-A947-70E740481C1C}">
                <a14:useLocalDpi xmlns:a14="http://schemas.microsoft.com/office/drawing/2010/main" val="0"/>
              </a:ext>
            </a:extLst>
          </a:blip>
          <a:srcRect l="654" t="17812" r="9805" b="20251"/>
          <a:stretch/>
        </p:blipFill>
        <p:spPr bwMode="auto">
          <a:xfrm>
            <a:off x="5191259" y="3865729"/>
            <a:ext cx="2749583" cy="2511374"/>
          </a:xfrm>
          <a:prstGeom prst="rect">
            <a:avLst/>
          </a:prstGeom>
          <a:noFill/>
          <a:ln>
            <a:noFill/>
          </a:ln>
          <a:extLst>
            <a:ext uri="{53640926-AAD7-44D8-BBD7-CCE9431645EC}">
              <a14:shadowObscured xmlns:a14="http://schemas.microsoft.com/office/drawing/2010/main"/>
            </a:ext>
          </a:extLst>
        </p:spPr>
      </p:pic>
      <p:pic>
        <p:nvPicPr>
          <p:cNvPr id="4" name="Imagen 3"/>
          <p:cNvPicPr/>
          <p:nvPr/>
        </p:nvPicPr>
        <p:blipFill rotWithShape="1">
          <a:blip r:embed="rId3" cstate="print">
            <a:extLst>
              <a:ext uri="{28A0092B-C50C-407E-A947-70E740481C1C}">
                <a14:useLocalDpi xmlns:a14="http://schemas.microsoft.com/office/drawing/2010/main" val="0"/>
              </a:ext>
            </a:extLst>
          </a:blip>
          <a:srcRect l="2948" r="13734" b="4105"/>
          <a:stretch/>
        </p:blipFill>
        <p:spPr bwMode="auto">
          <a:xfrm>
            <a:off x="5191259" y="1271572"/>
            <a:ext cx="2749583" cy="2229617"/>
          </a:xfrm>
          <a:prstGeom prst="rect">
            <a:avLst/>
          </a:prstGeom>
          <a:noFill/>
          <a:ln>
            <a:noFill/>
          </a:ln>
          <a:extLst>
            <a:ext uri="{53640926-AAD7-44D8-BBD7-CCE9431645EC}">
              <a14:shadowObscured xmlns:a14="http://schemas.microsoft.com/office/drawing/2010/main"/>
            </a:ext>
          </a:extLst>
        </p:spPr>
      </p:pic>
      <p:pic>
        <p:nvPicPr>
          <p:cNvPr id="5" name="Imagen 4"/>
          <p:cNvPicPr/>
          <p:nvPr/>
        </p:nvPicPr>
        <p:blipFill rotWithShape="1">
          <a:blip r:embed="rId4" cstate="print">
            <a:extLst>
              <a:ext uri="{28A0092B-C50C-407E-A947-70E740481C1C}">
                <a14:useLocalDpi xmlns:a14="http://schemas.microsoft.com/office/drawing/2010/main" val="0"/>
              </a:ext>
            </a:extLst>
          </a:blip>
          <a:srcRect l="34879" t="17375" r="33488" b="6505"/>
          <a:stretch/>
        </p:blipFill>
        <p:spPr bwMode="auto">
          <a:xfrm>
            <a:off x="1719764" y="1067035"/>
            <a:ext cx="2816141" cy="2654367"/>
          </a:xfrm>
          <a:prstGeom prst="rect">
            <a:avLst/>
          </a:prstGeom>
          <a:ln>
            <a:noFill/>
          </a:ln>
          <a:extLst>
            <a:ext uri="{53640926-AAD7-44D8-BBD7-CCE9431645EC}">
              <a14:shadowObscured xmlns:a14="http://schemas.microsoft.com/office/drawing/2010/main"/>
            </a:ext>
          </a:extLst>
        </p:spPr>
      </p:pic>
      <p:pic>
        <p:nvPicPr>
          <p:cNvPr id="6" name="Imagen 5"/>
          <p:cNvPicPr/>
          <p:nvPr/>
        </p:nvPicPr>
        <p:blipFill rotWithShape="1">
          <a:blip r:embed="rId5">
            <a:extLst>
              <a:ext uri="{28A0092B-C50C-407E-A947-70E740481C1C}">
                <a14:useLocalDpi xmlns:a14="http://schemas.microsoft.com/office/drawing/2010/main" val="0"/>
              </a:ext>
            </a:extLst>
          </a:blip>
          <a:srcRect l="22612" t="16665" r="23635" b="24597"/>
          <a:stretch/>
        </p:blipFill>
        <p:spPr bwMode="auto">
          <a:xfrm>
            <a:off x="1719764" y="3865729"/>
            <a:ext cx="2924425" cy="2784141"/>
          </a:xfrm>
          <a:prstGeom prst="rect">
            <a:avLst/>
          </a:prstGeom>
          <a:noFill/>
          <a:ln>
            <a:noFill/>
          </a:ln>
          <a:extLst>
            <a:ext uri="{53640926-AAD7-44D8-BBD7-CCE9431645EC}">
              <a14:shadowObscured xmlns:a14="http://schemas.microsoft.com/office/drawing/2010/main"/>
            </a:ext>
          </a:extLst>
        </p:spPr>
      </p:pic>
      <p:sp>
        <p:nvSpPr>
          <p:cNvPr id="7" name="Rectángulo 6"/>
          <p:cNvSpPr/>
          <p:nvPr/>
        </p:nvSpPr>
        <p:spPr>
          <a:xfrm>
            <a:off x="2342147" y="6625534"/>
            <a:ext cx="6096000" cy="276999"/>
          </a:xfrm>
          <a:prstGeom prst="rect">
            <a:avLst/>
          </a:prstGeom>
        </p:spPr>
        <p:txBody>
          <a:bodyPr>
            <a:spAutoFit/>
          </a:bodyPr>
          <a:lstStyle/>
          <a:p>
            <a:pPr algn="ctr"/>
            <a:r>
              <a:rPr lang="es-CO" sz="1200" i="1" dirty="0">
                <a:latin typeface="Century Gothic" panose="020B0502020202020204" pitchFamily="34" charset="0"/>
                <a:ea typeface="Calibri" panose="020F0502020204030204" pitchFamily="34" charset="0"/>
                <a:cs typeface="Arial" panose="020B0604020202020204" pitchFamily="34" charset="0"/>
              </a:rPr>
              <a:t>Fuente: Área Seguridad y Salud en el trabajo- Aguas &amp; Aseo de Yondó S.A E.S.P</a:t>
            </a:r>
            <a:endParaRPr lang="es-CO"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977336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110509" y="585355"/>
            <a:ext cx="5166799" cy="338554"/>
          </a:xfrm>
          <a:prstGeom prst="rect">
            <a:avLst/>
          </a:prstGeom>
        </p:spPr>
        <p:txBody>
          <a:bodyPr wrap="none">
            <a:spAutoFit/>
          </a:bodyPr>
          <a:lstStyle/>
          <a:p>
            <a:pPr marL="342900" lvl="0" indent="-342900">
              <a:spcBef>
                <a:spcPts val="0"/>
              </a:spcBef>
              <a:spcAft>
                <a:spcPts val="0"/>
              </a:spcAft>
              <a:buFont typeface="Symbol" panose="05050102010706020507" pitchFamily="18" charset="2"/>
              <a:buChar char=""/>
            </a:pPr>
            <a:r>
              <a:rPr lang="es-ES" sz="1600" dirty="0">
                <a:latin typeface="Century Gothic" panose="020B0502020202020204" pitchFamily="34" charset="0"/>
                <a:ea typeface="Calibri" panose="020F0502020204030204" pitchFamily="34" charset="0"/>
                <a:cs typeface="Arial" panose="020B0604020202020204" pitchFamily="34" charset="0"/>
              </a:rPr>
              <a:t>MOTOCICLETA YAMAHA XTZ 125 MODELO 2015</a:t>
            </a:r>
            <a:endParaRPr lang="es-CO" sz="1600" dirty="0">
              <a:effectLst/>
            </a:endParaRPr>
          </a:p>
        </p:txBody>
      </p:sp>
      <p:pic>
        <p:nvPicPr>
          <p:cNvPr id="3" name="Imagen 2"/>
          <p:cNvPicPr/>
          <p:nvPr/>
        </p:nvPicPr>
        <p:blipFill rotWithShape="1">
          <a:blip r:embed="rId2" cstate="print">
            <a:extLst>
              <a:ext uri="{28A0092B-C50C-407E-A947-70E740481C1C}">
                <a14:useLocalDpi xmlns:a14="http://schemas.microsoft.com/office/drawing/2010/main" val="0"/>
              </a:ext>
            </a:extLst>
          </a:blip>
          <a:srcRect l="35737" t="15382" r="34410" b="13086"/>
          <a:stretch/>
        </p:blipFill>
        <p:spPr bwMode="auto">
          <a:xfrm>
            <a:off x="1312294" y="1270585"/>
            <a:ext cx="3452211" cy="4697078"/>
          </a:xfrm>
          <a:prstGeom prst="rect">
            <a:avLst/>
          </a:prstGeom>
          <a:ln>
            <a:noFill/>
          </a:ln>
          <a:extLst>
            <a:ext uri="{53640926-AAD7-44D8-BBD7-CCE9431645EC}">
              <a14:shadowObscured xmlns:a14="http://schemas.microsoft.com/office/drawing/2010/main"/>
            </a:ext>
          </a:extLst>
        </p:spPr>
      </p:pic>
      <p:pic>
        <p:nvPicPr>
          <p:cNvPr id="4" name="Imagen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16600" y="1205422"/>
            <a:ext cx="2565400" cy="1924050"/>
          </a:xfrm>
          <a:prstGeom prst="rect">
            <a:avLst/>
          </a:prstGeom>
          <a:noFill/>
        </p:spPr>
      </p:pic>
      <p:pic>
        <p:nvPicPr>
          <p:cNvPr id="5" name="Imagen 4"/>
          <p:cNvPicPr/>
          <p:nvPr/>
        </p:nvPicPr>
        <p:blipFill rotWithShape="1">
          <a:blip r:embed="rId4">
            <a:extLst>
              <a:ext uri="{28A0092B-C50C-407E-A947-70E740481C1C}">
                <a14:useLocalDpi xmlns:a14="http://schemas.microsoft.com/office/drawing/2010/main" val="0"/>
              </a:ext>
            </a:extLst>
          </a:blip>
          <a:srcRect l="21009" t="15409" r="27263" b="57744"/>
          <a:stretch/>
        </p:blipFill>
        <p:spPr bwMode="auto">
          <a:xfrm>
            <a:off x="5816600" y="3104147"/>
            <a:ext cx="2406316" cy="1692426"/>
          </a:xfrm>
          <a:prstGeom prst="rect">
            <a:avLst/>
          </a:prstGeom>
          <a:noFill/>
          <a:ln>
            <a:noFill/>
          </a:ln>
          <a:extLst>
            <a:ext uri="{53640926-AAD7-44D8-BBD7-CCE9431645EC}">
              <a14:shadowObscured xmlns:a14="http://schemas.microsoft.com/office/drawing/2010/main"/>
            </a:ext>
          </a:extLst>
        </p:spPr>
      </p:pic>
      <p:pic>
        <p:nvPicPr>
          <p:cNvPr id="6" name="Imagen 5"/>
          <p:cNvPicPr/>
          <p:nvPr/>
        </p:nvPicPr>
        <p:blipFill rotWithShape="1">
          <a:blip r:embed="rId4">
            <a:extLst>
              <a:ext uri="{28A0092B-C50C-407E-A947-70E740481C1C}">
                <a14:useLocalDpi xmlns:a14="http://schemas.microsoft.com/office/drawing/2010/main" val="0"/>
              </a:ext>
            </a:extLst>
          </a:blip>
          <a:srcRect l="27141" t="55470" r="29290" b="21400"/>
          <a:stretch/>
        </p:blipFill>
        <p:spPr bwMode="auto">
          <a:xfrm>
            <a:off x="6113204" y="4796573"/>
            <a:ext cx="1972192" cy="1270585"/>
          </a:xfrm>
          <a:prstGeom prst="rect">
            <a:avLst/>
          </a:prstGeom>
          <a:noFill/>
          <a:ln>
            <a:noFill/>
          </a:ln>
          <a:extLst>
            <a:ext uri="{53640926-AAD7-44D8-BBD7-CCE9431645EC}">
              <a14:shadowObscured xmlns:a14="http://schemas.microsoft.com/office/drawing/2010/main"/>
            </a:ext>
          </a:extLst>
        </p:spPr>
      </p:pic>
      <p:sp>
        <p:nvSpPr>
          <p:cNvPr id="7" name="Rectángulo 6"/>
          <p:cNvSpPr/>
          <p:nvPr/>
        </p:nvSpPr>
        <p:spPr>
          <a:xfrm>
            <a:off x="2306052" y="6581001"/>
            <a:ext cx="6096000" cy="276999"/>
          </a:xfrm>
          <a:prstGeom prst="rect">
            <a:avLst/>
          </a:prstGeom>
        </p:spPr>
        <p:txBody>
          <a:bodyPr>
            <a:spAutoFit/>
          </a:bodyPr>
          <a:lstStyle/>
          <a:p>
            <a:pPr algn="ctr"/>
            <a:r>
              <a:rPr lang="es-CO" sz="1200" i="1" dirty="0">
                <a:latin typeface="Century Gothic" panose="020B0502020202020204" pitchFamily="34" charset="0"/>
                <a:ea typeface="Calibri" panose="020F0502020204030204" pitchFamily="34" charset="0"/>
                <a:cs typeface="Arial" panose="020B0604020202020204" pitchFamily="34" charset="0"/>
              </a:rPr>
              <a:t>Fuente: Área Seguridad y Salud en el trabajo- Aguas &amp; Aseo de Yondó S.A E.S.P</a:t>
            </a:r>
            <a:endParaRPr lang="es-CO"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287749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113358" y="850050"/>
            <a:ext cx="2194832" cy="338554"/>
          </a:xfrm>
          <a:prstGeom prst="rect">
            <a:avLst/>
          </a:prstGeom>
        </p:spPr>
        <p:txBody>
          <a:bodyPr wrap="none">
            <a:spAutoFit/>
          </a:bodyPr>
          <a:lstStyle/>
          <a:p>
            <a:pPr marL="342900" lvl="0" indent="-342900">
              <a:buFont typeface="Symbol" panose="05050102010706020507" pitchFamily="18" charset="2"/>
              <a:buChar char=""/>
              <a:tabLst>
                <a:tab pos="3333750" algn="l"/>
              </a:tabLst>
            </a:pPr>
            <a:r>
              <a:rPr lang="es-ES" sz="1600" dirty="0">
                <a:ea typeface="Calibri" panose="020F0502020204030204" pitchFamily="34" charset="0"/>
                <a:cs typeface="Arial" panose="020B0604020202020204" pitchFamily="34" charset="0"/>
              </a:rPr>
              <a:t>CAMION CISTERNA</a:t>
            </a:r>
            <a:endParaRPr lang="es-CO" sz="1600" dirty="0">
              <a:effectLst/>
            </a:endParaRPr>
          </a:p>
        </p:txBody>
      </p:sp>
      <p:pic>
        <p:nvPicPr>
          <p:cNvPr id="3" name="Imagen 2"/>
          <p:cNvPicPr/>
          <p:nvPr/>
        </p:nvPicPr>
        <p:blipFill rotWithShape="1">
          <a:blip r:embed="rId2">
            <a:extLst>
              <a:ext uri="{28A0092B-C50C-407E-A947-70E740481C1C}">
                <a14:useLocalDpi xmlns:a14="http://schemas.microsoft.com/office/drawing/2010/main" val="0"/>
              </a:ext>
            </a:extLst>
          </a:blip>
          <a:srcRect l="17963" t="22259" r="12222" b="55233"/>
          <a:stretch/>
        </p:blipFill>
        <p:spPr bwMode="auto">
          <a:xfrm>
            <a:off x="1113358" y="1918886"/>
            <a:ext cx="3610710" cy="2858888"/>
          </a:xfrm>
          <a:prstGeom prst="rect">
            <a:avLst/>
          </a:prstGeom>
          <a:noFill/>
          <a:ln>
            <a:noFill/>
          </a:ln>
          <a:extLst>
            <a:ext uri="{53640926-AAD7-44D8-BBD7-CCE9431645EC}">
              <a14:shadowObscured xmlns:a14="http://schemas.microsoft.com/office/drawing/2010/main"/>
            </a:ext>
          </a:extLst>
        </p:spPr>
      </p:pic>
      <p:pic>
        <p:nvPicPr>
          <p:cNvPr id="4" name="Imagen 3"/>
          <p:cNvPicPr/>
          <p:nvPr/>
        </p:nvPicPr>
        <p:blipFill rotWithShape="1">
          <a:blip r:embed="rId3">
            <a:extLst>
              <a:ext uri="{28A0092B-C50C-407E-A947-70E740481C1C}">
                <a14:useLocalDpi xmlns:a14="http://schemas.microsoft.com/office/drawing/2010/main" val="0"/>
              </a:ext>
            </a:extLst>
          </a:blip>
          <a:srcRect t="22508" r="11852" b="53156"/>
          <a:stretch/>
        </p:blipFill>
        <p:spPr bwMode="auto">
          <a:xfrm>
            <a:off x="5626232" y="1918886"/>
            <a:ext cx="3710273" cy="2858888"/>
          </a:xfrm>
          <a:prstGeom prst="rect">
            <a:avLst/>
          </a:prstGeom>
          <a:noFill/>
          <a:ln>
            <a:noFill/>
          </a:ln>
          <a:extLst>
            <a:ext uri="{53640926-AAD7-44D8-BBD7-CCE9431645EC}">
              <a14:shadowObscured xmlns:a14="http://schemas.microsoft.com/office/drawing/2010/main"/>
            </a:ext>
          </a:extLst>
        </p:spPr>
      </p:pic>
      <p:sp>
        <p:nvSpPr>
          <p:cNvPr id="5" name="Rectángulo 4"/>
          <p:cNvSpPr/>
          <p:nvPr/>
        </p:nvSpPr>
        <p:spPr>
          <a:xfrm>
            <a:off x="2306052" y="6581001"/>
            <a:ext cx="6096000" cy="276999"/>
          </a:xfrm>
          <a:prstGeom prst="rect">
            <a:avLst/>
          </a:prstGeom>
        </p:spPr>
        <p:txBody>
          <a:bodyPr>
            <a:spAutoFit/>
          </a:bodyPr>
          <a:lstStyle/>
          <a:p>
            <a:pPr algn="ctr"/>
            <a:r>
              <a:rPr lang="es-CO" sz="1200" i="1" dirty="0">
                <a:latin typeface="Century Gothic" panose="020B0502020202020204" pitchFamily="34" charset="0"/>
                <a:ea typeface="Calibri" panose="020F0502020204030204" pitchFamily="34" charset="0"/>
                <a:cs typeface="Arial" panose="020B0604020202020204" pitchFamily="34" charset="0"/>
              </a:rPr>
              <a:t>Fuente: Área Seguridad y Salud en el trabajo- Aguas &amp; Aseo de Yondó S.A E.S.P</a:t>
            </a:r>
            <a:endParaRPr lang="es-CO"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784412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10142" y="302187"/>
            <a:ext cx="8653331" cy="390813"/>
          </a:xfrm>
          <a:prstGeom prst="rect">
            <a:avLst/>
          </a:prstGeom>
        </p:spPr>
        <p:txBody>
          <a:bodyPr wrap="none">
            <a:spAutoFit/>
          </a:bodyPr>
          <a:lstStyle/>
          <a:p>
            <a:pPr marR="0" lvl="0">
              <a:lnSpc>
                <a:spcPct val="115000"/>
              </a:lnSpc>
              <a:spcBef>
                <a:spcPts val="0"/>
              </a:spcBef>
              <a:spcAft>
                <a:spcPts val="1000"/>
              </a:spcAft>
            </a:pPr>
            <a:r>
              <a:rPr lang="es-CO" b="1" u="sng" dirty="0">
                <a:latin typeface="Bookman Old Style" panose="02050604050505020204" pitchFamily="18" charset="0"/>
                <a:ea typeface="Calibri" panose="020F0502020204030204" pitchFamily="34" charset="0"/>
                <a:cs typeface="Times New Roman" panose="02020603050405020304" pitchFamily="18" charset="0"/>
              </a:rPr>
              <a:t>5.	ESTADO ACTUAL PROYECTO OPTIMIZACIÓN ACUEDUCTO FASE 1</a:t>
            </a:r>
            <a:endParaRPr lang="es-CO" u="sng"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ángulo 3"/>
          <p:cNvSpPr/>
          <p:nvPr/>
        </p:nvSpPr>
        <p:spPr>
          <a:xfrm>
            <a:off x="448509" y="2062156"/>
            <a:ext cx="3449204" cy="2585323"/>
          </a:xfrm>
          <a:prstGeom prst="rect">
            <a:avLst/>
          </a:prstGeom>
        </p:spPr>
        <p:txBody>
          <a:bodyPr wrap="square">
            <a:spAutoFit/>
          </a:bodyPr>
          <a:lstStyle/>
          <a:p>
            <a:pPr algn="just"/>
            <a:r>
              <a:rPr lang="es-CO" dirty="0"/>
              <a:t>En base a la solicitud de información interpuesta por esta corporación nos permitimos remitir a la entidad asignada como ejecutora del proyecto “OPTIMIZACIÓN ACUEDUCTO FASE 1 MUNICIPIO DE YONDÓ, a la fecha no se ha recibido respuesta. </a:t>
            </a:r>
          </a:p>
        </p:txBody>
      </p:sp>
      <p:pic>
        <p:nvPicPr>
          <p:cNvPr id="5" name="Imagen 4"/>
          <p:cNvPicPr/>
          <p:nvPr/>
        </p:nvPicPr>
        <p:blipFill rotWithShape="1">
          <a:blip r:embed="rId2"/>
          <a:srcRect t="8418" b="4417"/>
          <a:stretch/>
        </p:blipFill>
        <p:spPr bwMode="auto">
          <a:xfrm>
            <a:off x="4331564" y="1002703"/>
            <a:ext cx="3910069" cy="2545647"/>
          </a:xfrm>
          <a:prstGeom prst="rect">
            <a:avLst/>
          </a:prstGeom>
          <a:ln>
            <a:solidFill>
              <a:schemeClr val="accent2"/>
            </a:solidFill>
          </a:ln>
          <a:extLst>
            <a:ext uri="{53640926-AAD7-44D8-BBD7-CCE9431645EC}">
              <a14:shadowObscured xmlns:a14="http://schemas.microsoft.com/office/drawing/2010/main"/>
            </a:ext>
          </a:extLst>
        </p:spPr>
      </p:pic>
      <p:sp>
        <p:nvSpPr>
          <p:cNvPr id="6" name="Rectángulo 5"/>
          <p:cNvSpPr/>
          <p:nvPr/>
        </p:nvSpPr>
        <p:spPr>
          <a:xfrm>
            <a:off x="3897713" y="6581001"/>
            <a:ext cx="2295821" cy="276999"/>
          </a:xfrm>
          <a:prstGeom prst="rect">
            <a:avLst/>
          </a:prstGeom>
        </p:spPr>
        <p:txBody>
          <a:bodyPr wrap="none">
            <a:spAutoFit/>
          </a:bodyPr>
          <a:lstStyle/>
          <a:p>
            <a:r>
              <a:rPr lang="es-CO" sz="1200" i="1" dirty="0">
                <a:latin typeface="Century Gothic" panose="020B0502020202020204" pitchFamily="34" charset="0"/>
                <a:ea typeface="Calibri" panose="020F0502020204030204" pitchFamily="34" charset="0"/>
                <a:cs typeface="Arial" panose="020B0604020202020204" pitchFamily="34" charset="0"/>
              </a:rPr>
              <a:t>Fuente: Área Administrativa </a:t>
            </a:r>
            <a:endParaRPr lang="es-CO" sz="1200" dirty="0"/>
          </a:p>
        </p:txBody>
      </p:sp>
      <p:pic>
        <p:nvPicPr>
          <p:cNvPr id="7" name="Imagen 6"/>
          <p:cNvPicPr/>
          <p:nvPr/>
        </p:nvPicPr>
        <p:blipFill rotWithShape="1">
          <a:blip r:embed="rId3"/>
          <a:srcRect t="7702" b="5199"/>
          <a:stretch/>
        </p:blipFill>
        <p:spPr bwMode="auto">
          <a:xfrm>
            <a:off x="4331564" y="3626744"/>
            <a:ext cx="3910068" cy="2613776"/>
          </a:xfrm>
          <a:prstGeom prst="rect">
            <a:avLst/>
          </a:prstGeom>
          <a:ln>
            <a:solidFill>
              <a:schemeClr val="accent2"/>
            </a:solidFill>
          </a:ln>
          <a:extLst>
            <a:ext uri="{53640926-AAD7-44D8-BBD7-CCE9431645EC}">
              <a14:shadowObscured xmlns:a14="http://schemas.microsoft.com/office/drawing/2010/main"/>
            </a:ext>
          </a:extLst>
        </p:spPr>
      </p:pic>
      <p:sp>
        <p:nvSpPr>
          <p:cNvPr id="8" name="Flecha derecha 7"/>
          <p:cNvSpPr/>
          <p:nvPr/>
        </p:nvSpPr>
        <p:spPr>
          <a:xfrm>
            <a:off x="3951952" y="3212432"/>
            <a:ext cx="276921" cy="2450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17571277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rotWithShape="1">
          <a:blip r:embed="rId2"/>
          <a:srcRect l="18515" t="15111" r="43804" b="5479"/>
          <a:stretch/>
        </p:blipFill>
        <p:spPr bwMode="auto">
          <a:xfrm>
            <a:off x="830179" y="1031936"/>
            <a:ext cx="4357053" cy="5533474"/>
          </a:xfrm>
          <a:prstGeom prst="rect">
            <a:avLst/>
          </a:prstGeom>
          <a:ln>
            <a:noFill/>
          </a:ln>
          <a:extLst>
            <a:ext uri="{53640926-AAD7-44D8-BBD7-CCE9431645EC}">
              <a14:shadowObscured xmlns:a14="http://schemas.microsoft.com/office/drawing/2010/main"/>
            </a:ext>
          </a:extLst>
        </p:spPr>
      </p:pic>
      <p:pic>
        <p:nvPicPr>
          <p:cNvPr id="4" name="Imagen 3"/>
          <p:cNvPicPr>
            <a:picLocks noChangeAspect="1"/>
          </p:cNvPicPr>
          <p:nvPr/>
        </p:nvPicPr>
        <p:blipFill>
          <a:blip r:embed="rId3"/>
          <a:stretch>
            <a:fillRect/>
          </a:stretch>
        </p:blipFill>
        <p:spPr>
          <a:xfrm>
            <a:off x="5528964" y="1324526"/>
            <a:ext cx="3530815" cy="4948295"/>
          </a:xfrm>
          <a:prstGeom prst="rect">
            <a:avLst/>
          </a:prstGeom>
        </p:spPr>
      </p:pic>
      <p:sp>
        <p:nvSpPr>
          <p:cNvPr id="5" name="Rectángulo 4"/>
          <p:cNvSpPr/>
          <p:nvPr/>
        </p:nvSpPr>
        <p:spPr>
          <a:xfrm>
            <a:off x="3869092" y="416913"/>
            <a:ext cx="1854995" cy="369332"/>
          </a:xfrm>
          <a:prstGeom prst="rect">
            <a:avLst/>
          </a:prstGeom>
        </p:spPr>
        <p:txBody>
          <a:bodyPr wrap="none">
            <a:spAutoFit/>
          </a:bodyPr>
          <a:lstStyle/>
          <a:p>
            <a:pPr algn="just"/>
            <a:r>
              <a:rPr lang="es-CO" dirty="0">
                <a:ea typeface="Calibri" panose="020F0502020204030204" pitchFamily="34" charset="0"/>
                <a:cs typeface="Times New Roman" panose="02020603050405020304" pitchFamily="18" charset="0"/>
              </a:rPr>
              <a:t>Oficios enviados</a:t>
            </a:r>
          </a:p>
        </p:txBody>
      </p:sp>
      <p:sp>
        <p:nvSpPr>
          <p:cNvPr id="6" name="Rectángulo 5"/>
          <p:cNvSpPr/>
          <p:nvPr/>
        </p:nvSpPr>
        <p:spPr>
          <a:xfrm>
            <a:off x="3897713" y="6581001"/>
            <a:ext cx="2295821" cy="276999"/>
          </a:xfrm>
          <a:prstGeom prst="rect">
            <a:avLst/>
          </a:prstGeom>
        </p:spPr>
        <p:txBody>
          <a:bodyPr wrap="none">
            <a:spAutoFit/>
          </a:bodyPr>
          <a:lstStyle/>
          <a:p>
            <a:r>
              <a:rPr lang="es-CO" sz="1200" i="1" dirty="0">
                <a:latin typeface="Century Gothic" panose="020B0502020202020204" pitchFamily="34" charset="0"/>
                <a:ea typeface="Calibri" panose="020F0502020204030204" pitchFamily="34" charset="0"/>
                <a:cs typeface="Arial" panose="020B0604020202020204" pitchFamily="34" charset="0"/>
              </a:rPr>
              <a:t>Fuente: Área Administrativa </a:t>
            </a:r>
            <a:endParaRPr lang="es-CO" sz="1200" dirty="0"/>
          </a:p>
        </p:txBody>
      </p:sp>
    </p:spTree>
    <p:extLst>
      <p:ext uri="{BB962C8B-B14F-4D97-AF65-F5344CB8AC3E}">
        <p14:creationId xmlns:p14="http://schemas.microsoft.com/office/powerpoint/2010/main" val="25421527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rotWithShape="1">
          <a:blip r:embed="rId2"/>
          <a:srcRect t="7110" b="5795"/>
          <a:stretch/>
        </p:blipFill>
        <p:spPr bwMode="auto">
          <a:xfrm>
            <a:off x="2249906" y="347163"/>
            <a:ext cx="5556967" cy="2937458"/>
          </a:xfrm>
          <a:prstGeom prst="rect">
            <a:avLst/>
          </a:prstGeom>
          <a:ln>
            <a:noFill/>
          </a:ln>
          <a:extLst>
            <a:ext uri="{53640926-AAD7-44D8-BBD7-CCE9431645EC}">
              <a14:shadowObscured xmlns:a14="http://schemas.microsoft.com/office/drawing/2010/main"/>
            </a:ext>
          </a:extLst>
        </p:spPr>
      </p:pic>
      <p:pic>
        <p:nvPicPr>
          <p:cNvPr id="3" name="Imagen 2"/>
          <p:cNvPicPr/>
          <p:nvPr/>
        </p:nvPicPr>
        <p:blipFill rotWithShape="1">
          <a:blip r:embed="rId3"/>
          <a:srcRect t="8294" b="5785"/>
          <a:stretch/>
        </p:blipFill>
        <p:spPr bwMode="auto">
          <a:xfrm>
            <a:off x="2249906" y="3471946"/>
            <a:ext cx="5610860" cy="30130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651813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930442" y="846421"/>
            <a:ext cx="9188116" cy="400110"/>
          </a:xfrm>
          <a:prstGeom prst="rect">
            <a:avLst/>
          </a:prstGeom>
        </p:spPr>
        <p:txBody>
          <a:bodyPr wrap="square">
            <a:spAutoFit/>
          </a:bodyPr>
          <a:lstStyle/>
          <a:p>
            <a:pPr algn="just"/>
            <a:r>
              <a:rPr lang="es-CO" sz="2000" b="1" u="sng" dirty="0" smtClean="0">
                <a:latin typeface="+mj-lt"/>
                <a:ea typeface="Calibri" panose="020F0502020204030204" pitchFamily="34" charset="0"/>
                <a:cs typeface="Times New Roman" panose="02020603050405020304" pitchFamily="18" charset="0"/>
              </a:rPr>
              <a:t>6. </a:t>
            </a:r>
            <a:r>
              <a:rPr lang="es-CO" b="1" u="sng" dirty="0" smtClean="0">
                <a:latin typeface="+mj-lt"/>
                <a:ea typeface="Calibri" panose="020F0502020204030204" pitchFamily="34" charset="0"/>
                <a:cs typeface="Times New Roman" panose="02020603050405020304" pitchFamily="18" charset="0"/>
              </a:rPr>
              <a:t>NUMERO </a:t>
            </a:r>
            <a:r>
              <a:rPr lang="es-CO" b="1" u="sng" dirty="0">
                <a:latin typeface="+mj-lt"/>
                <a:ea typeface="Calibri" panose="020F0502020204030204" pitchFamily="34" charset="0"/>
                <a:cs typeface="Times New Roman" panose="02020603050405020304" pitchFamily="18" charset="0"/>
              </a:rPr>
              <a:t>DE USUARIOS DE LA EMPRESA AGUAS &amp; ASEO DE YONDÓ S.A E.S.P </a:t>
            </a:r>
            <a:endParaRPr lang="es-CO" u="sng" dirty="0">
              <a:latin typeface="+mj-lt"/>
              <a:ea typeface="Calibri" panose="020F0502020204030204" pitchFamily="34" charset="0"/>
              <a:cs typeface="Times New Roman" panose="02020603050405020304" pitchFamily="18" charset="0"/>
            </a:endParaRPr>
          </a:p>
        </p:txBody>
      </p:sp>
      <p:graphicFrame>
        <p:nvGraphicFramePr>
          <p:cNvPr id="4" name="Diagrama 3"/>
          <p:cNvGraphicFramePr/>
          <p:nvPr>
            <p:extLst>
              <p:ext uri="{D42A27DB-BD31-4B8C-83A1-F6EECF244321}">
                <p14:modId xmlns:p14="http://schemas.microsoft.com/office/powerpoint/2010/main" val="3334315355"/>
              </p:ext>
            </p:extLst>
          </p:nvPr>
        </p:nvGraphicFramePr>
        <p:xfrm>
          <a:off x="1905000" y="2160946"/>
          <a:ext cx="6950242" cy="21944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479456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32610" y="302476"/>
            <a:ext cx="9645316" cy="369332"/>
          </a:xfrm>
          <a:prstGeom prst="rect">
            <a:avLst/>
          </a:prstGeom>
        </p:spPr>
        <p:txBody>
          <a:bodyPr wrap="square">
            <a:spAutoFit/>
          </a:bodyPr>
          <a:lstStyle/>
          <a:p>
            <a:pPr marR="0" lvl="0" algn="just">
              <a:spcBef>
                <a:spcPts val="0"/>
              </a:spcBef>
              <a:spcAft>
                <a:spcPts val="0"/>
              </a:spcAft>
            </a:pPr>
            <a:r>
              <a:rPr lang="es-CO" b="1" u="sng" dirty="0" smtClean="0">
                <a:latin typeface="+mj-lt"/>
                <a:ea typeface="Calibri" panose="020F0502020204030204" pitchFamily="34" charset="0"/>
                <a:cs typeface="Times New Roman" panose="02020603050405020304" pitchFamily="18" charset="0"/>
              </a:rPr>
              <a:t>7. ESTADO </a:t>
            </a:r>
            <a:r>
              <a:rPr lang="es-CO" b="1" u="sng" dirty="0">
                <a:latin typeface="+mj-lt"/>
                <a:ea typeface="Calibri" panose="020F0502020204030204" pitchFamily="34" charset="0"/>
                <a:cs typeface="Times New Roman" panose="02020603050405020304" pitchFamily="18" charset="0"/>
              </a:rPr>
              <a:t>ACTUAL DE LA RED DE DISTRIBUCIÓN EN EL CASCO URBANO Y ÁREA PLANA.</a:t>
            </a:r>
            <a:endParaRPr lang="es-CO" u="sng" dirty="0">
              <a:latin typeface="+mj-lt"/>
              <a:ea typeface="Calibri" panose="020F0502020204030204" pitchFamily="34" charset="0"/>
              <a:cs typeface="Times New Roman" panose="02020603050405020304" pitchFamily="18" charset="0"/>
            </a:endParaRPr>
          </a:p>
        </p:txBody>
      </p:sp>
      <p:pic>
        <p:nvPicPr>
          <p:cNvPr id="7" name="Imagen 6"/>
          <p:cNvPicPr>
            <a:picLocks noChangeAspect="1"/>
          </p:cNvPicPr>
          <p:nvPr/>
        </p:nvPicPr>
        <p:blipFill rotWithShape="1">
          <a:blip r:embed="rId2"/>
          <a:srcRect l="29300" t="25342" r="30673" b="8467"/>
          <a:stretch/>
        </p:blipFill>
        <p:spPr>
          <a:xfrm>
            <a:off x="2310172" y="797875"/>
            <a:ext cx="5665608" cy="5855588"/>
          </a:xfrm>
          <a:prstGeom prst="rect">
            <a:avLst/>
          </a:prstGeom>
        </p:spPr>
      </p:pic>
    </p:spTree>
    <p:extLst>
      <p:ext uri="{BB962C8B-B14F-4D97-AF65-F5344CB8AC3E}">
        <p14:creationId xmlns:p14="http://schemas.microsoft.com/office/powerpoint/2010/main" val="23992013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7196" t="14759" r="31470" b="9261"/>
          <a:stretch/>
        </p:blipFill>
        <p:spPr>
          <a:xfrm>
            <a:off x="1312982" y="562708"/>
            <a:ext cx="8412481" cy="6319967"/>
          </a:xfrm>
          <a:prstGeom prst="rect">
            <a:avLst/>
          </a:prstGeom>
        </p:spPr>
      </p:pic>
      <p:sp>
        <p:nvSpPr>
          <p:cNvPr id="3" name="Rectángulo 2"/>
          <p:cNvSpPr/>
          <p:nvPr/>
        </p:nvSpPr>
        <p:spPr>
          <a:xfrm>
            <a:off x="2627244" y="0"/>
            <a:ext cx="5783956" cy="369332"/>
          </a:xfrm>
          <a:prstGeom prst="rect">
            <a:avLst/>
          </a:prstGeom>
        </p:spPr>
        <p:txBody>
          <a:bodyPr wrap="none">
            <a:spAutoFit/>
          </a:bodyPr>
          <a:lstStyle/>
          <a:p>
            <a:pPr marR="0" lvl="0" algn="just">
              <a:spcBef>
                <a:spcPts val="0"/>
              </a:spcBef>
              <a:spcAft>
                <a:spcPts val="0"/>
              </a:spcAft>
            </a:pPr>
            <a:r>
              <a:rPr lang="es-CO" b="1" u="sng" dirty="0">
                <a:latin typeface="Century Gothic" panose="020B0502020202020204" pitchFamily="34" charset="0"/>
                <a:ea typeface="Calibri" panose="020F0502020204030204" pitchFamily="34" charset="0"/>
                <a:cs typeface="Times New Roman" panose="02020603050405020304" pitchFamily="18" charset="0"/>
              </a:rPr>
              <a:t>8. INFORMES FISICOQUÍMICAS DEL AGUA POTABLE </a:t>
            </a:r>
            <a:endParaRPr lang="es-CO" u="sng"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618378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708BBD38-3636-31A4-59D5-72E4A38E7FB6}"/>
              </a:ext>
            </a:extLst>
          </p:cNvPr>
          <p:cNvSpPr txBox="1">
            <a:spLocks/>
          </p:cNvSpPr>
          <p:nvPr/>
        </p:nvSpPr>
        <p:spPr>
          <a:xfrm>
            <a:off x="2156738" y="209713"/>
            <a:ext cx="6530062" cy="634817"/>
          </a:xfrm>
          <a:prstGeom prst="rect">
            <a:avLst/>
          </a:prstGeom>
        </p:spPr>
        <p:txBody>
          <a:bodyPr>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CO" sz="2000" b="1" dirty="0">
                <a:solidFill>
                  <a:prstClr val="black"/>
                </a:solidFill>
                <a:latin typeface="Bookman Old Style" panose="02050604050505020204" pitchFamily="18" charset="0"/>
                <a:cs typeface="Arial" pitchFamily="34" charset="0"/>
              </a:rPr>
              <a:t>EJECUCIÓN DE EGRESOS II TRIMESTRE 2022</a:t>
            </a:r>
          </a:p>
        </p:txBody>
      </p:sp>
      <p:sp>
        <p:nvSpPr>
          <p:cNvPr id="4" name="Rectángulo 3">
            <a:extLst>
              <a:ext uri="{FF2B5EF4-FFF2-40B4-BE49-F238E27FC236}">
                <a16:creationId xmlns:a16="http://schemas.microsoft.com/office/drawing/2014/main" id="{B36DC7D8-7B79-8A6E-675A-46DB68883E09}"/>
              </a:ext>
            </a:extLst>
          </p:cNvPr>
          <p:cNvSpPr/>
          <p:nvPr/>
        </p:nvSpPr>
        <p:spPr>
          <a:xfrm>
            <a:off x="1209482" y="6581612"/>
            <a:ext cx="7106653" cy="273473"/>
          </a:xfrm>
          <a:prstGeom prst="rect">
            <a:avLst/>
          </a:prstGeom>
        </p:spPr>
        <p:txBody>
          <a:bodyPr wrap="square">
            <a:spAutoFit/>
          </a:bodyPr>
          <a:lstStyle/>
          <a:p>
            <a:pPr algn="ctr">
              <a:lnSpc>
                <a:spcPct val="107000"/>
              </a:lnSpc>
              <a:spcAft>
                <a:spcPts val="800"/>
              </a:spcAft>
              <a:tabLst>
                <a:tab pos="1885950" algn="l"/>
              </a:tabLst>
            </a:pPr>
            <a:r>
              <a:rPr lang="es-CO" sz="1100" i="1" dirty="0">
                <a:latin typeface="Century Gothic" panose="020B0502020202020204" pitchFamily="34" charset="0"/>
                <a:ea typeface="Calibri" panose="020F0502020204030204" pitchFamily="34" charset="0"/>
                <a:cs typeface="Times New Roman" panose="02020603050405020304" pitchFamily="18" charset="0"/>
              </a:rPr>
              <a:t>Fuente: Área Contable – Aguas &amp; Aseo de Yondó S.A. E.S.P.</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n 5">
            <a:extLst>
              <a:ext uri="{FF2B5EF4-FFF2-40B4-BE49-F238E27FC236}">
                <a16:creationId xmlns:a16="http://schemas.microsoft.com/office/drawing/2014/main" id="{5743F1F6-E94A-60BF-6770-3C1612DE0140}"/>
              </a:ext>
            </a:extLst>
          </p:cNvPr>
          <p:cNvPicPr>
            <a:picLocks noChangeAspect="1"/>
          </p:cNvPicPr>
          <p:nvPr/>
        </p:nvPicPr>
        <p:blipFill>
          <a:blip r:embed="rId2"/>
          <a:stretch>
            <a:fillRect/>
          </a:stretch>
        </p:blipFill>
        <p:spPr>
          <a:xfrm>
            <a:off x="449719" y="1119187"/>
            <a:ext cx="9944100" cy="4619625"/>
          </a:xfrm>
          <a:prstGeom prst="rect">
            <a:avLst/>
          </a:prstGeom>
        </p:spPr>
      </p:pic>
    </p:spTree>
    <p:extLst>
      <p:ext uri="{BB962C8B-B14F-4D97-AF65-F5344CB8AC3E}">
        <p14:creationId xmlns:p14="http://schemas.microsoft.com/office/powerpoint/2010/main" val="16132578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6581" t="15744" r="30547" b="9426"/>
          <a:stretch/>
        </p:blipFill>
        <p:spPr>
          <a:xfrm>
            <a:off x="337626" y="443131"/>
            <a:ext cx="8623496" cy="6414869"/>
          </a:xfrm>
          <a:prstGeom prst="rect">
            <a:avLst/>
          </a:prstGeom>
        </p:spPr>
      </p:pic>
    </p:spTree>
    <p:extLst>
      <p:ext uri="{BB962C8B-B14F-4D97-AF65-F5344CB8AC3E}">
        <p14:creationId xmlns:p14="http://schemas.microsoft.com/office/powerpoint/2010/main" val="37098855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6071" y="1459927"/>
            <a:ext cx="2534119" cy="2896136"/>
          </a:xfrm>
          <a:prstGeom prst="rect">
            <a:avLst/>
          </a:prstGeom>
          <a:ln>
            <a:noFill/>
          </a:ln>
          <a:effectLst>
            <a:outerShdw blurRad="292100" dist="139700" dir="2700000" algn="tl" rotWithShape="0">
              <a:srgbClr val="333333">
                <a:alpha val="65000"/>
              </a:srgbClr>
            </a:outerShdw>
          </a:effectLst>
        </p:spPr>
      </p:pic>
      <p:sp>
        <p:nvSpPr>
          <p:cNvPr id="4" name="CuadroTexto 3"/>
          <p:cNvSpPr txBox="1"/>
          <p:nvPr/>
        </p:nvSpPr>
        <p:spPr>
          <a:xfrm>
            <a:off x="564024" y="6334780"/>
            <a:ext cx="7321197" cy="523220"/>
          </a:xfrm>
          <a:prstGeom prst="rect">
            <a:avLst/>
          </a:prstGeom>
          <a:noFill/>
        </p:spPr>
        <p:txBody>
          <a:bodyPr wrap="square" rtlCol="0">
            <a:spAutoFit/>
          </a:bodyPr>
          <a:lstStyle/>
          <a:p>
            <a:pPr algn="ctr"/>
            <a:r>
              <a:rPr lang="es-CO" sz="2800" i="1" dirty="0">
                <a:latin typeface="Bookman Old Style" panose="02050604050505020204" pitchFamily="18" charset="0"/>
              </a:rPr>
              <a:t>GRACIAS </a:t>
            </a:r>
            <a:r>
              <a:rPr lang="es-CO" sz="2800" i="1" dirty="0" smtClean="0">
                <a:latin typeface="Bookman Old Style" panose="02050604050505020204" pitchFamily="18" charset="0"/>
              </a:rPr>
              <a:t>POR SU ATENCIÓN PRESTADA.</a:t>
            </a:r>
            <a:endParaRPr lang="es-CO" sz="2800" i="1" dirty="0">
              <a:latin typeface="Bookman Old Style" panose="02050604050505020204" pitchFamily="18" charset="0"/>
            </a:endParaRPr>
          </a:p>
        </p:txBody>
      </p:sp>
    </p:spTree>
    <p:extLst>
      <p:ext uri="{BB962C8B-B14F-4D97-AF65-F5344CB8AC3E}">
        <p14:creationId xmlns:p14="http://schemas.microsoft.com/office/powerpoint/2010/main" val="3124215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774447" y="243567"/>
            <a:ext cx="3134191" cy="390813"/>
          </a:xfrm>
          <a:prstGeom prst="rect">
            <a:avLst/>
          </a:prstGeom>
        </p:spPr>
        <p:txBody>
          <a:bodyPr wrap="none">
            <a:spAutoFit/>
          </a:bodyPr>
          <a:lstStyle/>
          <a:p>
            <a:pPr marR="0" lvl="0">
              <a:lnSpc>
                <a:spcPct val="115000"/>
              </a:lnSpc>
              <a:spcBef>
                <a:spcPts val="0"/>
              </a:spcBef>
              <a:spcAft>
                <a:spcPts val="1000"/>
              </a:spcAft>
            </a:pPr>
            <a:r>
              <a:rPr lang="es-CO" b="1" u="sng" dirty="0">
                <a:latin typeface="Bookman Old Style" panose="02050604050505020204" pitchFamily="18" charset="0"/>
                <a:ea typeface="Calibri" panose="020F0502020204030204" pitchFamily="34" charset="0"/>
                <a:cs typeface="Times New Roman" panose="02020603050405020304" pitchFamily="18" charset="0"/>
              </a:rPr>
              <a:t>APORTES FINANCIEROS</a:t>
            </a:r>
            <a:endParaRPr lang="es-CO" u="sng"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ángulo 6"/>
          <p:cNvSpPr/>
          <p:nvPr/>
        </p:nvSpPr>
        <p:spPr>
          <a:xfrm>
            <a:off x="1942907" y="6593825"/>
            <a:ext cx="7106653" cy="273473"/>
          </a:xfrm>
          <a:prstGeom prst="rect">
            <a:avLst/>
          </a:prstGeom>
        </p:spPr>
        <p:txBody>
          <a:bodyPr wrap="square">
            <a:spAutoFit/>
          </a:bodyPr>
          <a:lstStyle/>
          <a:p>
            <a:pPr algn="ctr">
              <a:lnSpc>
                <a:spcPct val="107000"/>
              </a:lnSpc>
              <a:spcAft>
                <a:spcPts val="800"/>
              </a:spcAft>
              <a:tabLst>
                <a:tab pos="1885950" algn="l"/>
              </a:tabLst>
            </a:pPr>
            <a:r>
              <a:rPr lang="es-CO" sz="1100" i="1" dirty="0">
                <a:latin typeface="Century Gothic" panose="020B0502020202020204" pitchFamily="34" charset="0"/>
                <a:ea typeface="Calibri" panose="020F0502020204030204" pitchFamily="34" charset="0"/>
                <a:cs typeface="Times New Roman" panose="02020603050405020304" pitchFamily="18" charset="0"/>
              </a:rPr>
              <a:t>Fuente: Área Contable – Aguas &amp; Aseo de Yondó S.A. E.S.P.</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Diagrama 4"/>
          <p:cNvGraphicFramePr/>
          <p:nvPr>
            <p:extLst>
              <p:ext uri="{D42A27DB-BD31-4B8C-83A1-F6EECF244321}">
                <p14:modId xmlns:p14="http://schemas.microsoft.com/office/powerpoint/2010/main" val="809484806"/>
              </p:ext>
            </p:extLst>
          </p:nvPr>
        </p:nvGraphicFramePr>
        <p:xfrm>
          <a:off x="2226910" y="923138"/>
          <a:ext cx="6985000" cy="16493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Gráfico 2">
            <a:extLst>
              <a:ext uri="{FF2B5EF4-FFF2-40B4-BE49-F238E27FC236}">
                <a16:creationId xmlns:a16="http://schemas.microsoft.com/office/drawing/2014/main" id="{7D263AAB-ECF1-4964-A69A-CA3BE9406ACA}"/>
              </a:ext>
            </a:extLst>
          </p:cNvPr>
          <p:cNvGraphicFramePr>
            <a:graphicFrameLocks/>
          </p:cNvGraphicFramePr>
          <p:nvPr>
            <p:extLst/>
          </p:nvPr>
        </p:nvGraphicFramePr>
        <p:xfrm>
          <a:off x="2226910" y="2724401"/>
          <a:ext cx="6459890" cy="3428749"/>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7043023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3332408" y="619930"/>
            <a:ext cx="4770192" cy="390813"/>
          </a:xfrm>
          <a:prstGeom prst="rect">
            <a:avLst/>
          </a:prstGeom>
        </p:spPr>
        <p:txBody>
          <a:bodyPr wrap="square">
            <a:spAutoFit/>
          </a:bodyPr>
          <a:lstStyle/>
          <a:p>
            <a:pPr marR="0" lvl="0">
              <a:lnSpc>
                <a:spcPct val="115000"/>
              </a:lnSpc>
              <a:spcBef>
                <a:spcPts val="0"/>
              </a:spcBef>
              <a:spcAft>
                <a:spcPts val="1000"/>
              </a:spcAft>
            </a:pPr>
            <a:r>
              <a:rPr lang="es-CO" b="1" u="sng" dirty="0">
                <a:latin typeface="Bookman Old Style" panose="02050604050505020204" pitchFamily="18" charset="0"/>
                <a:ea typeface="Calibri" panose="020F0502020204030204" pitchFamily="34" charset="0"/>
                <a:cs typeface="Times New Roman" panose="02020603050405020304" pitchFamily="18" charset="0"/>
              </a:rPr>
              <a:t>RECAUDO MES A MES 2019-2022</a:t>
            </a:r>
            <a:endParaRPr lang="es-CO" u="sng" dirty="0">
              <a:latin typeface="Calibri" panose="020F0502020204030204" pitchFamily="34" charset="0"/>
              <a:ea typeface="Calibri" panose="020F0502020204030204" pitchFamily="34" charset="0"/>
              <a:cs typeface="Times New Roman" panose="02020603050405020304" pitchFamily="18" charset="0"/>
            </a:endParaRPr>
          </a:p>
        </p:txBody>
      </p:sp>
      <p:pic>
        <p:nvPicPr>
          <p:cNvPr id="8" name="Imagen 7">
            <a:extLst>
              <a:ext uri="{FF2B5EF4-FFF2-40B4-BE49-F238E27FC236}">
                <a16:creationId xmlns:a16="http://schemas.microsoft.com/office/drawing/2014/main" id="{D3CC16E6-B592-A211-CDF4-7A7C6768F557}"/>
              </a:ext>
            </a:extLst>
          </p:cNvPr>
          <p:cNvPicPr>
            <a:picLocks noChangeAspect="1"/>
          </p:cNvPicPr>
          <p:nvPr/>
        </p:nvPicPr>
        <p:blipFill>
          <a:blip r:embed="rId2"/>
          <a:stretch>
            <a:fillRect/>
          </a:stretch>
        </p:blipFill>
        <p:spPr>
          <a:xfrm>
            <a:off x="180975" y="1594867"/>
            <a:ext cx="11708472" cy="1503564"/>
          </a:xfrm>
          <a:prstGeom prst="rect">
            <a:avLst/>
          </a:prstGeom>
        </p:spPr>
      </p:pic>
      <p:pic>
        <p:nvPicPr>
          <p:cNvPr id="10" name="Imagen 9">
            <a:extLst>
              <a:ext uri="{FF2B5EF4-FFF2-40B4-BE49-F238E27FC236}">
                <a16:creationId xmlns:a16="http://schemas.microsoft.com/office/drawing/2014/main" id="{D87C3660-204C-2693-2517-239355E04549}"/>
              </a:ext>
            </a:extLst>
          </p:cNvPr>
          <p:cNvPicPr>
            <a:picLocks noChangeAspect="1"/>
          </p:cNvPicPr>
          <p:nvPr/>
        </p:nvPicPr>
        <p:blipFill>
          <a:blip r:embed="rId3"/>
          <a:stretch>
            <a:fillRect/>
          </a:stretch>
        </p:blipFill>
        <p:spPr>
          <a:xfrm>
            <a:off x="919162" y="3465714"/>
            <a:ext cx="8405813" cy="3086100"/>
          </a:xfrm>
          <a:prstGeom prst="rect">
            <a:avLst/>
          </a:prstGeom>
        </p:spPr>
      </p:pic>
    </p:spTree>
    <p:extLst>
      <p:ext uri="{BB962C8B-B14F-4D97-AF65-F5344CB8AC3E}">
        <p14:creationId xmlns:p14="http://schemas.microsoft.com/office/powerpoint/2010/main" val="25303064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2BD5240-DB85-BBAD-108B-BB40400331C5}"/>
              </a:ext>
            </a:extLst>
          </p:cNvPr>
          <p:cNvPicPr>
            <a:picLocks noChangeAspect="1"/>
          </p:cNvPicPr>
          <p:nvPr/>
        </p:nvPicPr>
        <p:blipFill>
          <a:blip r:embed="rId3"/>
          <a:stretch>
            <a:fillRect/>
          </a:stretch>
        </p:blipFill>
        <p:spPr>
          <a:xfrm>
            <a:off x="192127" y="0"/>
            <a:ext cx="11582531" cy="6850869"/>
          </a:xfrm>
          <a:prstGeom prst="rect">
            <a:avLst/>
          </a:prstGeom>
        </p:spPr>
      </p:pic>
      <p:sp>
        <p:nvSpPr>
          <p:cNvPr id="6" name="CuadroTexto 5">
            <a:extLst>
              <a:ext uri="{FF2B5EF4-FFF2-40B4-BE49-F238E27FC236}">
                <a16:creationId xmlns:a16="http://schemas.microsoft.com/office/drawing/2014/main" id="{FFF05B65-20B7-0EBD-5A8B-5873AA5198A5}"/>
              </a:ext>
            </a:extLst>
          </p:cNvPr>
          <p:cNvSpPr txBox="1"/>
          <p:nvPr/>
        </p:nvSpPr>
        <p:spPr>
          <a:xfrm>
            <a:off x="8079157" y="1895475"/>
            <a:ext cx="819455" cy="369332"/>
          </a:xfrm>
          <a:prstGeom prst="rect">
            <a:avLst/>
          </a:prstGeom>
          <a:noFill/>
        </p:spPr>
        <p:txBody>
          <a:bodyPr wrap="none" rtlCol="0">
            <a:spAutoFit/>
          </a:bodyPr>
          <a:lstStyle/>
          <a:p>
            <a:r>
              <a:rPr lang="es-MX" b="1" dirty="0">
                <a:latin typeface="Century Gothic" panose="020B0502020202020204" pitchFamily="34" charset="0"/>
              </a:rPr>
              <a:t>JULIO</a:t>
            </a:r>
            <a:endParaRPr lang="es-CO" b="1" dirty="0">
              <a:latin typeface="Century Gothic" panose="020B0502020202020204" pitchFamily="34" charset="0"/>
            </a:endParaRPr>
          </a:p>
        </p:txBody>
      </p:sp>
      <p:sp>
        <p:nvSpPr>
          <p:cNvPr id="7" name="CuadroTexto 6">
            <a:extLst>
              <a:ext uri="{FF2B5EF4-FFF2-40B4-BE49-F238E27FC236}">
                <a16:creationId xmlns:a16="http://schemas.microsoft.com/office/drawing/2014/main" id="{E8EF31E5-ED45-8A55-94EC-C7E304B06B1F}"/>
              </a:ext>
            </a:extLst>
          </p:cNvPr>
          <p:cNvSpPr txBox="1"/>
          <p:nvPr/>
        </p:nvSpPr>
        <p:spPr>
          <a:xfrm>
            <a:off x="7429500" y="2264807"/>
            <a:ext cx="697627" cy="369332"/>
          </a:xfrm>
          <a:prstGeom prst="rect">
            <a:avLst/>
          </a:prstGeom>
          <a:solidFill>
            <a:schemeClr val="accent1">
              <a:lumMod val="60000"/>
              <a:lumOff val="40000"/>
            </a:schemeClr>
          </a:solidFill>
        </p:spPr>
        <p:txBody>
          <a:bodyPr wrap="none" rtlCol="0">
            <a:spAutoFit/>
          </a:bodyPr>
          <a:lstStyle/>
          <a:p>
            <a:r>
              <a:rPr lang="es-MX" b="1" dirty="0">
                <a:latin typeface="Century Gothic" panose="020B0502020202020204" pitchFamily="34" charset="0"/>
              </a:rPr>
              <a:t>2022</a:t>
            </a:r>
            <a:endParaRPr lang="es-CO" b="1" dirty="0">
              <a:latin typeface="Century Gothic" panose="020B0502020202020204" pitchFamily="34" charset="0"/>
            </a:endParaRPr>
          </a:p>
        </p:txBody>
      </p:sp>
      <p:sp>
        <p:nvSpPr>
          <p:cNvPr id="8" name="CuadroTexto 7">
            <a:extLst>
              <a:ext uri="{FF2B5EF4-FFF2-40B4-BE49-F238E27FC236}">
                <a16:creationId xmlns:a16="http://schemas.microsoft.com/office/drawing/2014/main" id="{3952FDD0-7BD2-FE23-0AC6-3809553F3B06}"/>
              </a:ext>
            </a:extLst>
          </p:cNvPr>
          <p:cNvSpPr txBox="1"/>
          <p:nvPr/>
        </p:nvSpPr>
        <p:spPr>
          <a:xfrm>
            <a:off x="8224783" y="2264807"/>
            <a:ext cx="1595309" cy="369332"/>
          </a:xfrm>
          <a:prstGeom prst="rect">
            <a:avLst/>
          </a:prstGeom>
          <a:solidFill>
            <a:schemeClr val="accent1">
              <a:lumMod val="20000"/>
              <a:lumOff val="80000"/>
            </a:schemeClr>
          </a:solidFill>
          <a:ln>
            <a:solidFill>
              <a:schemeClr val="accent1">
                <a:lumMod val="50000"/>
              </a:schemeClr>
            </a:solidFill>
          </a:ln>
        </p:spPr>
        <p:txBody>
          <a:bodyPr wrap="none" rtlCol="0">
            <a:spAutoFit/>
          </a:bodyPr>
          <a:lstStyle/>
          <a:p>
            <a:r>
              <a:rPr lang="es-MX" dirty="0">
                <a:latin typeface="Century Gothic" panose="020B0502020202020204" pitchFamily="34" charset="0"/>
              </a:rPr>
              <a:t>$593.636.896</a:t>
            </a:r>
            <a:endParaRPr lang="es-CO" dirty="0">
              <a:latin typeface="Century Gothic" panose="020B0502020202020204" pitchFamily="34" charset="0"/>
            </a:endParaRPr>
          </a:p>
        </p:txBody>
      </p:sp>
      <p:sp>
        <p:nvSpPr>
          <p:cNvPr id="9" name="CuadroTexto 8">
            <a:extLst>
              <a:ext uri="{FF2B5EF4-FFF2-40B4-BE49-F238E27FC236}">
                <a16:creationId xmlns:a16="http://schemas.microsoft.com/office/drawing/2014/main" id="{B6F3082F-CEF0-5D25-D591-05B1C612623C}"/>
              </a:ext>
            </a:extLst>
          </p:cNvPr>
          <p:cNvSpPr txBox="1"/>
          <p:nvPr/>
        </p:nvSpPr>
        <p:spPr>
          <a:xfrm>
            <a:off x="7429500" y="2673787"/>
            <a:ext cx="704039" cy="369332"/>
          </a:xfrm>
          <a:prstGeom prst="rect">
            <a:avLst/>
          </a:prstGeom>
          <a:solidFill>
            <a:schemeClr val="accent3">
              <a:lumMod val="75000"/>
            </a:schemeClr>
          </a:solidFill>
        </p:spPr>
        <p:txBody>
          <a:bodyPr wrap="none" rtlCol="0">
            <a:spAutoFit/>
          </a:bodyPr>
          <a:lstStyle/>
          <a:p>
            <a:r>
              <a:rPr lang="es-MX" b="1" dirty="0">
                <a:latin typeface="Century Gothic" panose="020B0502020202020204" pitchFamily="34" charset="0"/>
              </a:rPr>
              <a:t>2021</a:t>
            </a:r>
            <a:endParaRPr lang="es-CO" b="1" dirty="0">
              <a:latin typeface="Century Gothic" panose="020B0502020202020204" pitchFamily="34" charset="0"/>
            </a:endParaRPr>
          </a:p>
        </p:txBody>
      </p:sp>
      <p:sp>
        <p:nvSpPr>
          <p:cNvPr id="10" name="CuadroTexto 9">
            <a:extLst>
              <a:ext uri="{FF2B5EF4-FFF2-40B4-BE49-F238E27FC236}">
                <a16:creationId xmlns:a16="http://schemas.microsoft.com/office/drawing/2014/main" id="{3D1CDBC0-A05F-72D1-3F5A-695C6A56D9BA}"/>
              </a:ext>
            </a:extLst>
          </p:cNvPr>
          <p:cNvSpPr txBox="1"/>
          <p:nvPr/>
        </p:nvSpPr>
        <p:spPr>
          <a:xfrm>
            <a:off x="7429500" y="3082767"/>
            <a:ext cx="704039" cy="369332"/>
          </a:xfrm>
          <a:prstGeom prst="rect">
            <a:avLst/>
          </a:prstGeom>
          <a:solidFill>
            <a:schemeClr val="accent2">
              <a:lumMod val="60000"/>
              <a:lumOff val="40000"/>
            </a:schemeClr>
          </a:solidFill>
        </p:spPr>
        <p:txBody>
          <a:bodyPr wrap="none" rtlCol="0">
            <a:spAutoFit/>
          </a:bodyPr>
          <a:lstStyle/>
          <a:p>
            <a:r>
              <a:rPr lang="es-MX" b="1" dirty="0">
                <a:latin typeface="Century Gothic" panose="020B0502020202020204" pitchFamily="34" charset="0"/>
              </a:rPr>
              <a:t>2020</a:t>
            </a:r>
            <a:endParaRPr lang="es-CO" b="1" dirty="0">
              <a:latin typeface="Century Gothic" panose="020B0502020202020204" pitchFamily="34" charset="0"/>
            </a:endParaRPr>
          </a:p>
        </p:txBody>
      </p:sp>
      <p:sp>
        <p:nvSpPr>
          <p:cNvPr id="11" name="CuadroTexto 10">
            <a:extLst>
              <a:ext uri="{FF2B5EF4-FFF2-40B4-BE49-F238E27FC236}">
                <a16:creationId xmlns:a16="http://schemas.microsoft.com/office/drawing/2014/main" id="{7C23C023-9D53-7385-2A91-D7B60991E438}"/>
              </a:ext>
            </a:extLst>
          </p:cNvPr>
          <p:cNvSpPr txBox="1"/>
          <p:nvPr/>
        </p:nvSpPr>
        <p:spPr>
          <a:xfrm>
            <a:off x="7429499" y="3512345"/>
            <a:ext cx="704039" cy="369332"/>
          </a:xfrm>
          <a:prstGeom prst="rect">
            <a:avLst/>
          </a:prstGeom>
          <a:solidFill>
            <a:schemeClr val="accent6">
              <a:lumMod val="75000"/>
            </a:schemeClr>
          </a:solidFill>
        </p:spPr>
        <p:txBody>
          <a:bodyPr wrap="none" rtlCol="0">
            <a:spAutoFit/>
          </a:bodyPr>
          <a:lstStyle/>
          <a:p>
            <a:r>
              <a:rPr lang="es-MX" b="1" dirty="0">
                <a:latin typeface="Century Gothic" panose="020B0502020202020204" pitchFamily="34" charset="0"/>
              </a:rPr>
              <a:t>2019</a:t>
            </a:r>
            <a:endParaRPr lang="es-CO" b="1" dirty="0">
              <a:latin typeface="Century Gothic" panose="020B0502020202020204" pitchFamily="34" charset="0"/>
            </a:endParaRPr>
          </a:p>
        </p:txBody>
      </p:sp>
      <p:sp>
        <p:nvSpPr>
          <p:cNvPr id="12" name="CuadroTexto 11">
            <a:extLst>
              <a:ext uri="{FF2B5EF4-FFF2-40B4-BE49-F238E27FC236}">
                <a16:creationId xmlns:a16="http://schemas.microsoft.com/office/drawing/2014/main" id="{92963FF6-6311-3D06-CBF2-F9EC00388203}"/>
              </a:ext>
            </a:extLst>
          </p:cNvPr>
          <p:cNvSpPr txBox="1"/>
          <p:nvPr/>
        </p:nvSpPr>
        <p:spPr>
          <a:xfrm>
            <a:off x="8224782" y="2683312"/>
            <a:ext cx="1595309" cy="369332"/>
          </a:xfrm>
          <a:prstGeom prst="rect">
            <a:avLst/>
          </a:prstGeom>
          <a:solidFill>
            <a:schemeClr val="accent4">
              <a:lumMod val="20000"/>
              <a:lumOff val="80000"/>
            </a:schemeClr>
          </a:solidFill>
          <a:ln>
            <a:solidFill>
              <a:schemeClr val="accent1">
                <a:lumMod val="50000"/>
              </a:schemeClr>
            </a:solidFill>
          </a:ln>
        </p:spPr>
        <p:txBody>
          <a:bodyPr wrap="none" rtlCol="0">
            <a:spAutoFit/>
          </a:bodyPr>
          <a:lstStyle/>
          <a:p>
            <a:r>
              <a:rPr lang="es-MX" dirty="0">
                <a:latin typeface="Century Gothic" panose="020B0502020202020204" pitchFamily="34" charset="0"/>
              </a:rPr>
              <a:t>$501.162.520</a:t>
            </a:r>
            <a:endParaRPr lang="es-CO" dirty="0">
              <a:latin typeface="Century Gothic" panose="020B0502020202020204" pitchFamily="34" charset="0"/>
            </a:endParaRPr>
          </a:p>
        </p:txBody>
      </p:sp>
      <p:sp>
        <p:nvSpPr>
          <p:cNvPr id="13" name="CuadroTexto 12">
            <a:extLst>
              <a:ext uri="{FF2B5EF4-FFF2-40B4-BE49-F238E27FC236}">
                <a16:creationId xmlns:a16="http://schemas.microsoft.com/office/drawing/2014/main" id="{DAA544C0-59B9-18C6-652C-2DA4AAED4519}"/>
              </a:ext>
            </a:extLst>
          </p:cNvPr>
          <p:cNvSpPr txBox="1"/>
          <p:nvPr/>
        </p:nvSpPr>
        <p:spPr>
          <a:xfrm>
            <a:off x="8224780" y="3082767"/>
            <a:ext cx="1595309" cy="369332"/>
          </a:xfrm>
          <a:prstGeom prst="rect">
            <a:avLst/>
          </a:prstGeom>
          <a:solidFill>
            <a:schemeClr val="accent2">
              <a:lumMod val="20000"/>
              <a:lumOff val="80000"/>
            </a:schemeClr>
          </a:solidFill>
          <a:ln>
            <a:solidFill>
              <a:schemeClr val="accent1">
                <a:lumMod val="50000"/>
              </a:schemeClr>
            </a:solidFill>
          </a:ln>
        </p:spPr>
        <p:txBody>
          <a:bodyPr wrap="none" rtlCol="0">
            <a:spAutoFit/>
          </a:bodyPr>
          <a:lstStyle/>
          <a:p>
            <a:r>
              <a:rPr lang="es-MX" dirty="0">
                <a:latin typeface="Century Gothic" panose="020B0502020202020204" pitchFamily="34" charset="0"/>
              </a:rPr>
              <a:t>$448.024.893</a:t>
            </a:r>
            <a:endParaRPr lang="es-CO" dirty="0">
              <a:latin typeface="Century Gothic" panose="020B0502020202020204" pitchFamily="34" charset="0"/>
            </a:endParaRPr>
          </a:p>
        </p:txBody>
      </p:sp>
      <p:sp>
        <p:nvSpPr>
          <p:cNvPr id="14" name="CuadroTexto 13">
            <a:extLst>
              <a:ext uri="{FF2B5EF4-FFF2-40B4-BE49-F238E27FC236}">
                <a16:creationId xmlns:a16="http://schemas.microsoft.com/office/drawing/2014/main" id="{1FC7CAE8-B0E4-6F59-5E35-ABEB708E02EF}"/>
              </a:ext>
            </a:extLst>
          </p:cNvPr>
          <p:cNvSpPr txBox="1"/>
          <p:nvPr/>
        </p:nvSpPr>
        <p:spPr>
          <a:xfrm>
            <a:off x="8224780" y="3512345"/>
            <a:ext cx="1595309" cy="369332"/>
          </a:xfrm>
          <a:prstGeom prst="rect">
            <a:avLst/>
          </a:prstGeom>
          <a:solidFill>
            <a:schemeClr val="accent6">
              <a:lumMod val="20000"/>
              <a:lumOff val="80000"/>
            </a:schemeClr>
          </a:solidFill>
          <a:ln>
            <a:solidFill>
              <a:schemeClr val="accent1">
                <a:lumMod val="50000"/>
              </a:schemeClr>
            </a:solidFill>
          </a:ln>
        </p:spPr>
        <p:txBody>
          <a:bodyPr wrap="none" rtlCol="0">
            <a:spAutoFit/>
          </a:bodyPr>
          <a:lstStyle/>
          <a:p>
            <a:r>
              <a:rPr lang="es-MX" dirty="0">
                <a:latin typeface="Century Gothic" panose="020B0502020202020204" pitchFamily="34" charset="0"/>
              </a:rPr>
              <a:t>$411.434.983</a:t>
            </a:r>
            <a:endParaRPr lang="es-CO" dirty="0">
              <a:latin typeface="Century Gothic" panose="020B0502020202020204" pitchFamily="34" charset="0"/>
            </a:endParaRPr>
          </a:p>
        </p:txBody>
      </p:sp>
    </p:spTree>
    <p:extLst>
      <p:ext uri="{BB962C8B-B14F-4D97-AF65-F5344CB8AC3E}">
        <p14:creationId xmlns:p14="http://schemas.microsoft.com/office/powerpoint/2010/main" val="5600190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71156650-D760-FF50-8D01-AE2A7F39AEAC}"/>
              </a:ext>
            </a:extLst>
          </p:cNvPr>
          <p:cNvPicPr>
            <a:picLocks noChangeAspect="1"/>
          </p:cNvPicPr>
          <p:nvPr/>
        </p:nvPicPr>
        <p:blipFill>
          <a:blip r:embed="rId2"/>
          <a:stretch>
            <a:fillRect/>
          </a:stretch>
        </p:blipFill>
        <p:spPr>
          <a:xfrm>
            <a:off x="3330575" y="579930"/>
            <a:ext cx="5915798" cy="5915798"/>
          </a:xfrm>
          <a:prstGeom prst="rect">
            <a:avLst/>
          </a:prstGeom>
          <a:ln>
            <a:solidFill>
              <a:schemeClr val="tx1"/>
            </a:solidFill>
          </a:ln>
        </p:spPr>
      </p:pic>
      <p:sp>
        <p:nvSpPr>
          <p:cNvPr id="11" name="Rectángulo 10">
            <a:extLst>
              <a:ext uri="{FF2B5EF4-FFF2-40B4-BE49-F238E27FC236}">
                <a16:creationId xmlns:a16="http://schemas.microsoft.com/office/drawing/2014/main" id="{5BDB822D-2772-E548-B119-495B29FF6CA4}"/>
              </a:ext>
            </a:extLst>
          </p:cNvPr>
          <p:cNvSpPr/>
          <p:nvPr/>
        </p:nvSpPr>
        <p:spPr>
          <a:xfrm>
            <a:off x="219075" y="68043"/>
            <a:ext cx="8280400" cy="615553"/>
          </a:xfrm>
          <a:prstGeom prst="rect">
            <a:avLst/>
          </a:prstGeom>
        </p:spPr>
        <p:txBody>
          <a:bodyPr wrap="square">
            <a:spAutoFit/>
          </a:bodyPr>
          <a:lstStyle/>
          <a:p>
            <a:pPr marR="0" lvl="0" algn="just">
              <a:spcBef>
                <a:spcPts val="0"/>
              </a:spcBef>
              <a:spcAft>
                <a:spcPts val="0"/>
              </a:spcAft>
            </a:pPr>
            <a:r>
              <a:rPr lang="es-CO" sz="1700" b="1" u="sng" dirty="0">
                <a:latin typeface="Bookman Old Style" panose="02050604050505020204" pitchFamily="18" charset="0"/>
                <a:ea typeface="Calibri" panose="020F0502020204030204" pitchFamily="34" charset="0"/>
                <a:cs typeface="Times New Roman" panose="02020603050405020304" pitchFamily="18" charset="0"/>
              </a:rPr>
              <a:t>2.1. ESTADOS FINANCIEROS A 30 DE JUNIO DEL 2022 – (ESTADO DE SITUACIÓN FINANCIERA)</a:t>
            </a:r>
            <a:endParaRPr lang="es-CO" sz="1700" u="sng"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1508" name="Picture 4" descr="La Inversión, De Activos, Ahorro De imagen png - imagen transparente  descarga gratuita">
            <a:extLst>
              <a:ext uri="{FF2B5EF4-FFF2-40B4-BE49-F238E27FC236}">
                <a16:creationId xmlns:a16="http://schemas.microsoft.com/office/drawing/2014/main" id="{9C993FA2-C3F2-BA0B-B306-2CD14B2F2803}"/>
              </a:ext>
            </a:extLst>
          </p:cNvPr>
          <p:cNvPicPr>
            <a:picLocks noChangeAspect="1" noChangeArrowheads="1"/>
          </p:cNvPicPr>
          <p:nvPr/>
        </p:nvPicPr>
        <p:blipFill rotWithShape="1">
          <a:blip r:embed="rId3">
            <a:clrChange>
              <a:clrFrom>
                <a:srgbClr val="EFEFEF"/>
              </a:clrFrom>
              <a:clrTo>
                <a:srgbClr val="EFEFEF">
                  <a:alpha val="0"/>
                </a:srgbClr>
              </a:clrTo>
            </a:clrChange>
            <a:extLst>
              <a:ext uri="{28A0092B-C50C-407E-A947-70E740481C1C}">
                <a14:useLocalDpi xmlns:a14="http://schemas.microsoft.com/office/drawing/2010/main" val="0"/>
              </a:ext>
            </a:extLst>
          </a:blip>
          <a:srcRect l="17442" r="16861"/>
          <a:stretch/>
        </p:blipFill>
        <p:spPr bwMode="auto">
          <a:xfrm>
            <a:off x="219075" y="2063750"/>
            <a:ext cx="3228975" cy="27305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ángulo 11">
            <a:extLst>
              <a:ext uri="{FF2B5EF4-FFF2-40B4-BE49-F238E27FC236}">
                <a16:creationId xmlns:a16="http://schemas.microsoft.com/office/drawing/2014/main" id="{2164033C-7CDE-5A09-209C-191C68047639}"/>
              </a:ext>
            </a:extLst>
          </p:cNvPr>
          <p:cNvSpPr/>
          <p:nvPr/>
        </p:nvSpPr>
        <p:spPr>
          <a:xfrm>
            <a:off x="1942907" y="6593825"/>
            <a:ext cx="7106653" cy="273473"/>
          </a:xfrm>
          <a:prstGeom prst="rect">
            <a:avLst/>
          </a:prstGeom>
        </p:spPr>
        <p:txBody>
          <a:bodyPr wrap="square">
            <a:spAutoFit/>
          </a:bodyPr>
          <a:lstStyle/>
          <a:p>
            <a:pPr algn="ctr">
              <a:lnSpc>
                <a:spcPct val="107000"/>
              </a:lnSpc>
              <a:spcAft>
                <a:spcPts val="800"/>
              </a:spcAft>
              <a:tabLst>
                <a:tab pos="1885950" algn="l"/>
              </a:tabLst>
            </a:pPr>
            <a:r>
              <a:rPr lang="es-CO" sz="1100" i="1" dirty="0">
                <a:latin typeface="Century Gothic" panose="020B0502020202020204" pitchFamily="34" charset="0"/>
                <a:ea typeface="Calibri" panose="020F0502020204030204" pitchFamily="34" charset="0"/>
                <a:cs typeface="Times New Roman" panose="02020603050405020304" pitchFamily="18" charset="0"/>
              </a:rPr>
              <a:t>Fuente: Área Contable – Aguas &amp; Aseo de Yondó S.A. E.S.P.</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269709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114300" y="77568"/>
            <a:ext cx="8280400" cy="615553"/>
          </a:xfrm>
          <a:prstGeom prst="rect">
            <a:avLst/>
          </a:prstGeom>
        </p:spPr>
        <p:txBody>
          <a:bodyPr wrap="square">
            <a:spAutoFit/>
          </a:bodyPr>
          <a:lstStyle/>
          <a:p>
            <a:pPr marR="0" lvl="0" algn="just">
              <a:spcBef>
                <a:spcPts val="0"/>
              </a:spcBef>
              <a:spcAft>
                <a:spcPts val="0"/>
              </a:spcAft>
            </a:pPr>
            <a:r>
              <a:rPr lang="es-CO" sz="1700" b="1" u="sng" dirty="0">
                <a:latin typeface="Bookman Old Style" panose="02050604050505020204" pitchFamily="18" charset="0"/>
                <a:ea typeface="Calibri" panose="020F0502020204030204" pitchFamily="34" charset="0"/>
                <a:cs typeface="Times New Roman" panose="02020603050405020304" pitchFamily="18" charset="0"/>
              </a:rPr>
              <a:t>2. ESTADOS FINANCIEROS A 30 DE JUNIO DEL 2022 – (ESTADO DE SITUACIÓN FINANCIERA)</a:t>
            </a:r>
            <a:endParaRPr lang="es-CO" sz="1700" u="sng"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n 2">
            <a:extLst>
              <a:ext uri="{FF2B5EF4-FFF2-40B4-BE49-F238E27FC236}">
                <a16:creationId xmlns:a16="http://schemas.microsoft.com/office/drawing/2014/main" id="{7FB2F3E9-A3BA-56F9-1221-E0EC5EA3C56E}"/>
              </a:ext>
            </a:extLst>
          </p:cNvPr>
          <p:cNvPicPr>
            <a:picLocks noChangeAspect="1"/>
          </p:cNvPicPr>
          <p:nvPr/>
        </p:nvPicPr>
        <p:blipFill>
          <a:blip r:embed="rId2"/>
          <a:stretch>
            <a:fillRect/>
          </a:stretch>
        </p:blipFill>
        <p:spPr>
          <a:xfrm>
            <a:off x="3438525" y="561974"/>
            <a:ext cx="5810250" cy="6067395"/>
          </a:xfrm>
          <a:prstGeom prst="rect">
            <a:avLst/>
          </a:prstGeom>
          <a:ln>
            <a:solidFill>
              <a:schemeClr val="tx1"/>
            </a:solidFill>
          </a:ln>
        </p:spPr>
      </p:pic>
      <p:pic>
        <p:nvPicPr>
          <p:cNvPr id="4098" name="Picture 2" descr="Imprimir Test: CPAConta ()">
            <a:extLst>
              <a:ext uri="{FF2B5EF4-FFF2-40B4-BE49-F238E27FC236}">
                <a16:creationId xmlns:a16="http://schemas.microsoft.com/office/drawing/2014/main" id="{829495B3-09A6-A388-7307-A604FC49746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9369" y="2224087"/>
            <a:ext cx="2474087" cy="2409825"/>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a:extLst>
              <a:ext uri="{FF2B5EF4-FFF2-40B4-BE49-F238E27FC236}">
                <a16:creationId xmlns:a16="http://schemas.microsoft.com/office/drawing/2014/main" id="{8E857D6D-E2DF-9350-D05A-1F807025DB7C}"/>
              </a:ext>
            </a:extLst>
          </p:cNvPr>
          <p:cNvSpPr/>
          <p:nvPr/>
        </p:nvSpPr>
        <p:spPr>
          <a:xfrm>
            <a:off x="2542673" y="6648388"/>
            <a:ext cx="7106653" cy="273473"/>
          </a:xfrm>
          <a:prstGeom prst="rect">
            <a:avLst/>
          </a:prstGeom>
        </p:spPr>
        <p:txBody>
          <a:bodyPr wrap="square">
            <a:spAutoFit/>
          </a:bodyPr>
          <a:lstStyle/>
          <a:p>
            <a:pPr algn="ctr">
              <a:lnSpc>
                <a:spcPct val="107000"/>
              </a:lnSpc>
              <a:spcAft>
                <a:spcPts val="800"/>
              </a:spcAft>
              <a:tabLst>
                <a:tab pos="1885950" algn="l"/>
              </a:tabLst>
            </a:pPr>
            <a:r>
              <a:rPr lang="es-CO" sz="1100" i="1" dirty="0">
                <a:latin typeface="Century Gothic" panose="020B0502020202020204" pitchFamily="34" charset="0"/>
                <a:ea typeface="Calibri" panose="020F0502020204030204" pitchFamily="34" charset="0"/>
                <a:cs typeface="Times New Roman" panose="02020603050405020304" pitchFamily="18" charset="0"/>
              </a:rPr>
              <a:t>Fuente: Área Contable – Aguas &amp; Aseo de Yondó S.A. E.S.P.</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814190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1A51CB3D-EFD6-B642-5DDA-44E49468CFAB}"/>
              </a:ext>
            </a:extLst>
          </p:cNvPr>
          <p:cNvPicPr>
            <a:picLocks noChangeAspect="1"/>
          </p:cNvPicPr>
          <p:nvPr/>
        </p:nvPicPr>
        <p:blipFill rotWithShape="1">
          <a:blip r:embed="rId2"/>
          <a:srcRect t="29545"/>
          <a:stretch/>
        </p:blipFill>
        <p:spPr>
          <a:xfrm>
            <a:off x="495300" y="1114425"/>
            <a:ext cx="7077075" cy="4137458"/>
          </a:xfrm>
          <a:prstGeom prst="rect">
            <a:avLst/>
          </a:prstGeom>
          <a:ln>
            <a:solidFill>
              <a:schemeClr val="tx1"/>
            </a:solidFill>
          </a:ln>
        </p:spPr>
      </p:pic>
      <p:sp>
        <p:nvSpPr>
          <p:cNvPr id="14" name="Rectángulo 13">
            <a:extLst>
              <a:ext uri="{FF2B5EF4-FFF2-40B4-BE49-F238E27FC236}">
                <a16:creationId xmlns:a16="http://schemas.microsoft.com/office/drawing/2014/main" id="{479C647C-1335-7F04-9742-5CC7464CE944}"/>
              </a:ext>
            </a:extLst>
          </p:cNvPr>
          <p:cNvSpPr/>
          <p:nvPr/>
        </p:nvSpPr>
        <p:spPr>
          <a:xfrm>
            <a:off x="276225" y="40214"/>
            <a:ext cx="8280400" cy="615553"/>
          </a:xfrm>
          <a:prstGeom prst="rect">
            <a:avLst/>
          </a:prstGeom>
        </p:spPr>
        <p:txBody>
          <a:bodyPr wrap="square">
            <a:spAutoFit/>
          </a:bodyPr>
          <a:lstStyle/>
          <a:p>
            <a:pPr marR="0" lvl="0" algn="just">
              <a:spcBef>
                <a:spcPts val="0"/>
              </a:spcBef>
              <a:spcAft>
                <a:spcPts val="0"/>
              </a:spcAft>
            </a:pPr>
            <a:r>
              <a:rPr lang="es-CO" sz="1700" b="1" u="sng" dirty="0">
                <a:latin typeface="Bookman Old Style" panose="02050604050505020204" pitchFamily="18" charset="0"/>
                <a:ea typeface="Calibri" panose="020F0502020204030204" pitchFamily="34" charset="0"/>
                <a:cs typeface="Times New Roman" panose="02020603050405020304" pitchFamily="18" charset="0"/>
              </a:rPr>
              <a:t>2.2. ESTADOS FINANCIEROS A 30 DE JUNIO DEL 2022 – (ESTADO DE RESULTADOS)</a:t>
            </a:r>
            <a:endParaRPr lang="es-CO" sz="1700" u="sng" dirty="0">
              <a:latin typeface="Calibri" panose="020F0502020204030204" pitchFamily="34" charset="0"/>
              <a:ea typeface="Calibri" panose="020F0502020204030204" pitchFamily="34" charset="0"/>
              <a:cs typeface="Times New Roman" panose="02020603050405020304" pitchFamily="18" charset="0"/>
            </a:endParaRPr>
          </a:p>
        </p:txBody>
      </p:sp>
      <p:sp>
        <p:nvSpPr>
          <p:cNvPr id="15" name="Rectángulo 14">
            <a:extLst>
              <a:ext uri="{FF2B5EF4-FFF2-40B4-BE49-F238E27FC236}">
                <a16:creationId xmlns:a16="http://schemas.microsoft.com/office/drawing/2014/main" id="{13532370-DA50-D6A7-8916-C845199B9A90}"/>
              </a:ext>
            </a:extLst>
          </p:cNvPr>
          <p:cNvSpPr/>
          <p:nvPr/>
        </p:nvSpPr>
        <p:spPr>
          <a:xfrm>
            <a:off x="1942907" y="6593825"/>
            <a:ext cx="7106653" cy="273473"/>
          </a:xfrm>
          <a:prstGeom prst="rect">
            <a:avLst/>
          </a:prstGeom>
        </p:spPr>
        <p:txBody>
          <a:bodyPr wrap="square">
            <a:spAutoFit/>
          </a:bodyPr>
          <a:lstStyle/>
          <a:p>
            <a:pPr algn="ctr">
              <a:lnSpc>
                <a:spcPct val="107000"/>
              </a:lnSpc>
              <a:spcAft>
                <a:spcPts val="800"/>
              </a:spcAft>
              <a:tabLst>
                <a:tab pos="1885950" algn="l"/>
              </a:tabLst>
            </a:pPr>
            <a:r>
              <a:rPr lang="es-CO" sz="1100" i="1" dirty="0">
                <a:latin typeface="Century Gothic" panose="020B0502020202020204" pitchFamily="34" charset="0"/>
                <a:ea typeface="Calibri" panose="020F0502020204030204" pitchFamily="34" charset="0"/>
                <a:cs typeface="Times New Roman" panose="02020603050405020304" pitchFamily="18" charset="0"/>
              </a:rPr>
              <a:t>Fuente: Área Contable – Aguas &amp; Aseo de Yondó S.A. E.S.P.</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198" name="Picture 6" descr="Iconos de computadora ganancias negocio compartir icono ingresos, negocios,  azul, texto, marca png | PNGWing">
            <a:extLst>
              <a:ext uri="{FF2B5EF4-FFF2-40B4-BE49-F238E27FC236}">
                <a16:creationId xmlns:a16="http://schemas.microsoft.com/office/drawing/2014/main" id="{4F049623-12B1-08EF-398B-87D8B5414408}"/>
              </a:ext>
            </a:extLst>
          </p:cNvPr>
          <p:cNvPicPr>
            <a:picLocks noChangeAspect="1" noChangeArrowheads="1"/>
          </p:cNvPicPr>
          <p:nvPr/>
        </p:nvPicPr>
        <p:blipFill>
          <a:blip r:embed="rId3">
            <a:clrChange>
              <a:clrFrom>
                <a:srgbClr val="E6E6E6"/>
              </a:clrFrom>
              <a:clrTo>
                <a:srgbClr val="E6E6E6">
                  <a:alpha val="0"/>
                </a:srgbClr>
              </a:clrTo>
            </a:clrChange>
            <a:extLst>
              <a:ext uri="{28A0092B-C50C-407E-A947-70E740481C1C}">
                <a14:useLocalDpi xmlns:a14="http://schemas.microsoft.com/office/drawing/2010/main" val="0"/>
              </a:ext>
            </a:extLst>
          </a:blip>
          <a:srcRect/>
          <a:stretch>
            <a:fillRect/>
          </a:stretch>
        </p:blipFill>
        <p:spPr bwMode="auto">
          <a:xfrm>
            <a:off x="7810500" y="2144929"/>
            <a:ext cx="2076450" cy="2076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571167"/>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a">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7050</TotalTime>
  <Words>850</Words>
  <Application>Microsoft Office PowerPoint</Application>
  <PresentationFormat>Panorámica</PresentationFormat>
  <Paragraphs>74</Paragraphs>
  <Slides>31</Slides>
  <Notes>1</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31</vt:i4>
      </vt:variant>
    </vt:vector>
  </HeadingPairs>
  <TitlesOfParts>
    <vt:vector size="44" baseType="lpstr">
      <vt:lpstr>Arial</vt:lpstr>
      <vt:lpstr>Bookman Old Style</vt:lpstr>
      <vt:lpstr>Calibri</vt:lpstr>
      <vt:lpstr>Century Gothic</vt:lpstr>
      <vt:lpstr>Eras Demi ITC</vt:lpstr>
      <vt:lpstr>Felix Titling</vt:lpstr>
      <vt:lpstr>Footlight MT Light</vt:lpstr>
      <vt:lpstr>Segoe UI</vt:lpstr>
      <vt:lpstr>Symbol</vt:lpstr>
      <vt:lpstr>Times New Roman</vt:lpstr>
      <vt:lpstr>Trebuchet MS</vt:lpstr>
      <vt:lpstr>Wingdings 3</vt:lpstr>
      <vt:lpstr>Faceta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Auxiliar Admin</dc:creator>
  <cp:lastModifiedBy>Computer</cp:lastModifiedBy>
  <cp:revision>568</cp:revision>
  <cp:lastPrinted>2020-02-12T18:39:46Z</cp:lastPrinted>
  <dcterms:modified xsi:type="dcterms:W3CDTF">2023-12-04T21:11:57Z</dcterms:modified>
</cp:coreProperties>
</file>