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
  </p:notesMasterIdLst>
  <p:handoutMasterIdLst>
    <p:handoutMasterId r:id="rId17"/>
  </p:handoutMasterIdLst>
  <p:sldIdLst>
    <p:sldId id="325" r:id="rId2"/>
    <p:sldId id="393" r:id="rId3"/>
    <p:sldId id="413" r:id="rId4"/>
    <p:sldId id="415" r:id="rId5"/>
    <p:sldId id="407" r:id="rId6"/>
    <p:sldId id="412" r:id="rId7"/>
    <p:sldId id="405" r:id="rId8"/>
    <p:sldId id="406" r:id="rId9"/>
    <p:sldId id="417" r:id="rId10"/>
    <p:sldId id="418" r:id="rId11"/>
    <p:sldId id="416" r:id="rId12"/>
    <p:sldId id="419" r:id="rId13"/>
    <p:sldId id="410" r:id="rId14"/>
    <p:sldId id="370" r:id="rId15"/>
  </p:sldIdLst>
  <p:sldSz cx="12192000" cy="6858000"/>
  <p:notesSz cx="7010400" cy="9296400"/>
  <p:defaultTextStyle>
    <a:defPPr lvl="0">
      <a:defRPr lang="en-US"/>
    </a:defPPr>
    <a:lvl1pPr marL="0" lvl="0" algn="l" defTabSz="457200" rtl="0" eaLnBrk="1" latinLnBrk="0" hangingPunct="1">
      <a:defRPr sz="1800" kern="1200">
        <a:solidFill>
          <a:schemeClr val="tx1"/>
        </a:solidFill>
        <a:latin typeface="+mn-lt"/>
        <a:ea typeface="+mn-ea"/>
        <a:cs typeface="+mn-cs"/>
      </a:defRPr>
    </a:lvl1pPr>
    <a:lvl2pPr marL="457200" lvl="1" algn="l" defTabSz="457200" rtl="0" eaLnBrk="1" latinLnBrk="0" hangingPunct="1">
      <a:defRPr sz="1800" kern="1200">
        <a:solidFill>
          <a:schemeClr val="tx1"/>
        </a:solidFill>
        <a:latin typeface="+mn-lt"/>
        <a:ea typeface="+mn-ea"/>
        <a:cs typeface="+mn-cs"/>
      </a:defRPr>
    </a:lvl2pPr>
    <a:lvl3pPr marL="914400" lvl="2" algn="l" defTabSz="457200" rtl="0" eaLnBrk="1" latinLnBrk="0" hangingPunct="1">
      <a:defRPr sz="1800" kern="1200">
        <a:solidFill>
          <a:schemeClr val="tx1"/>
        </a:solidFill>
        <a:latin typeface="+mn-lt"/>
        <a:ea typeface="+mn-ea"/>
        <a:cs typeface="+mn-cs"/>
      </a:defRPr>
    </a:lvl3pPr>
    <a:lvl4pPr marL="1371600" lvl="3" algn="l" defTabSz="457200" rtl="0" eaLnBrk="1" latinLnBrk="0" hangingPunct="1">
      <a:defRPr sz="1800" kern="1200">
        <a:solidFill>
          <a:schemeClr val="tx1"/>
        </a:solidFill>
        <a:latin typeface="+mn-lt"/>
        <a:ea typeface="+mn-ea"/>
        <a:cs typeface="+mn-cs"/>
      </a:defRPr>
    </a:lvl4pPr>
    <a:lvl5pPr marL="1828800" lvl="4" algn="l" defTabSz="457200" rtl="0" eaLnBrk="1" latinLnBrk="0" hangingPunct="1">
      <a:defRPr sz="1800" kern="1200">
        <a:solidFill>
          <a:schemeClr val="tx1"/>
        </a:solidFill>
        <a:latin typeface="+mn-lt"/>
        <a:ea typeface="+mn-ea"/>
        <a:cs typeface="+mn-cs"/>
      </a:defRPr>
    </a:lvl5pPr>
    <a:lvl6pPr marL="2286000" lvl="5" algn="l" defTabSz="457200" rtl="0" eaLnBrk="1" latinLnBrk="0" hangingPunct="1">
      <a:defRPr sz="1800" kern="1200">
        <a:solidFill>
          <a:schemeClr val="tx1"/>
        </a:solidFill>
        <a:latin typeface="+mn-lt"/>
        <a:ea typeface="+mn-ea"/>
        <a:cs typeface="+mn-cs"/>
      </a:defRPr>
    </a:lvl6pPr>
    <a:lvl7pPr marL="2743200" lvl="6" algn="l" defTabSz="457200" rtl="0" eaLnBrk="1" latinLnBrk="0" hangingPunct="1">
      <a:defRPr sz="1800" kern="1200">
        <a:solidFill>
          <a:schemeClr val="tx1"/>
        </a:solidFill>
        <a:latin typeface="+mn-lt"/>
        <a:ea typeface="+mn-ea"/>
        <a:cs typeface="+mn-cs"/>
      </a:defRPr>
    </a:lvl7pPr>
    <a:lvl8pPr marL="3200400" lvl="7" algn="l" defTabSz="457200" rtl="0" eaLnBrk="1" latinLnBrk="0" hangingPunct="1">
      <a:defRPr sz="1800" kern="1200">
        <a:solidFill>
          <a:schemeClr val="tx1"/>
        </a:solidFill>
        <a:latin typeface="+mn-lt"/>
        <a:ea typeface="+mn-ea"/>
        <a:cs typeface="+mn-cs"/>
      </a:defRPr>
    </a:lvl8pPr>
    <a:lvl9pPr marL="3657600" lvl="8"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ola sanchez" initials="ps" lastIdx="1" clrIdx="0">
    <p:extLst>
      <p:ext uri="{19B8F6BF-5375-455C-9EA6-DF929625EA0E}">
        <p15:presenceInfo xmlns:p15="http://schemas.microsoft.com/office/powerpoint/2012/main" userId="paola sanche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161"/>
    <a:srgbClr val="F3FFE5"/>
    <a:srgbClr val="FFFF99"/>
    <a:srgbClr val="FFCC99"/>
    <a:srgbClr val="D2F9FE"/>
    <a:srgbClr val="F73752"/>
    <a:srgbClr val="FF4B4B"/>
    <a:srgbClr val="C876D8"/>
    <a:srgbClr val="AD35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0" autoAdjust="0"/>
    <p:restoredTop sz="87273" autoAdjust="0"/>
  </p:normalViewPr>
  <p:slideViewPr>
    <p:cSldViewPr snapToGrid="0">
      <p:cViewPr varScale="1">
        <p:scale>
          <a:sx n="97" d="100"/>
          <a:sy n="97" d="100"/>
        </p:scale>
        <p:origin x="990"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2-21T15:38:11.388" idx="1">
    <p:pos x="10" y="10"/>
    <p:text/>
    <p:extLst>
      <p:ext uri="{C676402C-5697-4E1C-873F-D02D1690AC5C}">
        <p15:threadingInfo xmlns:p15="http://schemas.microsoft.com/office/powerpoint/2012/main" timeZoneBias="300"/>
      </p:ext>
    </p:extLst>
  </p:cm>
</p:cmLst>
</file>

<file path=ppt/diagrams/_rels/data2.xml.rels><?xml version="1.0" encoding="UTF-8" standalone="yes"?>
<Relationships xmlns="http://schemas.openxmlformats.org/package/2006/relationships"><Relationship Id="rId1" Type="http://schemas.openxmlformats.org/officeDocument/2006/relationships/image" Target="../media/image8.jpeg"/></Relationships>
</file>

<file path=ppt/diagrams/_rels/data3.xml.rels><?xml version="1.0" encoding="UTF-8" standalone="yes"?>
<Relationships xmlns="http://schemas.openxmlformats.org/package/2006/relationships"><Relationship Id="rId1" Type="http://schemas.openxmlformats.org/officeDocument/2006/relationships/image" Target="../media/image9.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8.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537511-5849-4A21-B382-4B9499CD8A37}"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s-ES"/>
        </a:p>
      </dgm:t>
    </dgm:pt>
    <dgm:pt modelId="{B2AFED5E-90F5-4530-B4CD-82F771AC29DF}">
      <dgm:prSet/>
      <dgm:spPr/>
      <dgm:t>
        <a:bodyPr/>
        <a:lstStyle/>
        <a:p>
          <a:pPr rtl="0"/>
          <a:r>
            <a:rPr lang="es-CO" dirty="0" smtClean="0">
              <a:solidFill>
                <a:schemeClr val="tx1"/>
              </a:solidFill>
            </a:rPr>
            <a:t>Correo enviado a AMMA</a:t>
          </a:r>
          <a:endParaRPr lang="es-CO" dirty="0">
            <a:solidFill>
              <a:schemeClr val="tx1"/>
            </a:solidFill>
          </a:endParaRPr>
        </a:p>
      </dgm:t>
    </dgm:pt>
    <dgm:pt modelId="{D2C063A3-957A-44C8-B3E8-CD4EEBD8DCE1}" type="parTrans" cxnId="{881ED34D-129B-41DD-BF60-338C57E2DB3B}">
      <dgm:prSet/>
      <dgm:spPr/>
      <dgm:t>
        <a:bodyPr/>
        <a:lstStyle/>
        <a:p>
          <a:endParaRPr lang="es-ES"/>
        </a:p>
      </dgm:t>
    </dgm:pt>
    <dgm:pt modelId="{9FD1C2AB-7B08-4A64-AB3A-A2E945683C15}" type="sibTrans" cxnId="{881ED34D-129B-41DD-BF60-338C57E2DB3B}">
      <dgm:prSet/>
      <dgm:spPr/>
      <dgm:t>
        <a:bodyPr/>
        <a:lstStyle/>
        <a:p>
          <a:endParaRPr lang="es-ES"/>
        </a:p>
      </dgm:t>
    </dgm:pt>
    <dgm:pt modelId="{C9AB62C8-2C36-4AE1-8937-C7D43F864C9C}" type="pres">
      <dgm:prSet presAssocID="{8D537511-5849-4A21-B382-4B9499CD8A37}" presName="Name0" presStyleCnt="0">
        <dgm:presLayoutVars>
          <dgm:dir/>
          <dgm:animLvl val="lvl"/>
          <dgm:resizeHandles val="exact"/>
        </dgm:presLayoutVars>
      </dgm:prSet>
      <dgm:spPr/>
      <dgm:t>
        <a:bodyPr/>
        <a:lstStyle/>
        <a:p>
          <a:endParaRPr lang="es-ES"/>
        </a:p>
      </dgm:t>
    </dgm:pt>
    <dgm:pt modelId="{17B3C9DB-A57B-4938-80B7-FEE244C4AF3B}" type="pres">
      <dgm:prSet presAssocID="{B2AFED5E-90F5-4530-B4CD-82F771AC29DF}" presName="linNode" presStyleCnt="0"/>
      <dgm:spPr/>
    </dgm:pt>
    <dgm:pt modelId="{EE0DA87B-0BAC-4ED1-8DC9-6A757AA016F2}" type="pres">
      <dgm:prSet presAssocID="{B2AFED5E-90F5-4530-B4CD-82F771AC29DF}" presName="parentText" presStyleLbl="node1" presStyleIdx="0" presStyleCnt="1">
        <dgm:presLayoutVars>
          <dgm:chMax val="1"/>
          <dgm:bulletEnabled val="1"/>
        </dgm:presLayoutVars>
      </dgm:prSet>
      <dgm:spPr/>
      <dgm:t>
        <a:bodyPr/>
        <a:lstStyle/>
        <a:p>
          <a:endParaRPr lang="es-ES"/>
        </a:p>
      </dgm:t>
    </dgm:pt>
  </dgm:ptLst>
  <dgm:cxnLst>
    <dgm:cxn modelId="{D16ADB68-90FE-40A5-9AF2-B510A2A40750}" type="presOf" srcId="{8D537511-5849-4A21-B382-4B9499CD8A37}" destId="{C9AB62C8-2C36-4AE1-8937-C7D43F864C9C}" srcOrd="0" destOrd="0" presId="urn:microsoft.com/office/officeart/2005/8/layout/vList5"/>
    <dgm:cxn modelId="{35C40091-FD42-4F3E-8DF2-B4002028FEFE}" type="presOf" srcId="{B2AFED5E-90F5-4530-B4CD-82F771AC29DF}" destId="{EE0DA87B-0BAC-4ED1-8DC9-6A757AA016F2}" srcOrd="0" destOrd="0" presId="urn:microsoft.com/office/officeart/2005/8/layout/vList5"/>
    <dgm:cxn modelId="{881ED34D-129B-41DD-BF60-338C57E2DB3B}" srcId="{8D537511-5849-4A21-B382-4B9499CD8A37}" destId="{B2AFED5E-90F5-4530-B4CD-82F771AC29DF}" srcOrd="0" destOrd="0" parTransId="{D2C063A3-957A-44C8-B3E8-CD4EEBD8DCE1}" sibTransId="{9FD1C2AB-7B08-4A64-AB3A-A2E945683C15}"/>
    <dgm:cxn modelId="{27E2A562-8F3F-416C-BE6A-C572EC269D29}" type="presParOf" srcId="{C9AB62C8-2C36-4AE1-8937-C7D43F864C9C}" destId="{17B3C9DB-A57B-4938-80B7-FEE244C4AF3B}" srcOrd="0" destOrd="0" presId="urn:microsoft.com/office/officeart/2005/8/layout/vList5"/>
    <dgm:cxn modelId="{BEEEF719-35C7-4860-B057-9D16388B1F13}" type="presParOf" srcId="{17B3C9DB-A57B-4938-80B7-FEE244C4AF3B}" destId="{EE0DA87B-0BAC-4ED1-8DC9-6A757AA016F2}"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91A958-5D1E-4D9F-86BA-1844FEC4E0CC}"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714C29EA-D899-4AE9-BF86-32708ED564F9}">
      <dgm:prSet phldrT="[Texto]"/>
      <dgm:spPr/>
      <dgm:t>
        <a:bodyPr/>
        <a:lstStyle/>
        <a:p>
          <a:pPr rtl="0"/>
          <a:r>
            <a:rPr kumimoji="0" lang="es-CO" altLang="es-CO" b="1" i="0" u="none" strike="noStrike" cap="none" normalizeH="0" baseline="0" dirty="0" smtClean="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t>Mantenimiento al </a:t>
          </a:r>
          <a:r>
            <a:rPr kumimoji="0" lang="es-CO" altLang="es-CO" b="1" i="0" u="none" strike="noStrike" cap="none" normalizeH="0" baseline="0" dirty="0" err="1" smtClean="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t>volcador</a:t>
          </a:r>
          <a:r>
            <a:rPr kumimoji="0" lang="es-CO" altLang="es-CO" b="1" i="0" u="none" strike="noStrike" cap="none" normalizeH="0" baseline="0" dirty="0" smtClean="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t> de contenedores</a:t>
          </a:r>
          <a:endParaRPr kumimoji="0" lang="es-CO" altLang="es-CO" b="0" i="0" u="none" strike="noStrike" cap="none" normalizeH="0" baseline="0" dirty="0" smtClean="0">
            <a:ln>
              <a:noFill/>
            </a:ln>
            <a:solidFill>
              <a:schemeClr val="tx1"/>
            </a:solidFill>
            <a:effectLst/>
          </a:endParaRPr>
        </a:p>
        <a:p>
          <a:pPr rtl="0"/>
          <a:endParaRPr lang="es-ES" dirty="0"/>
        </a:p>
      </dgm:t>
    </dgm:pt>
    <dgm:pt modelId="{299DD1F6-2204-40F0-970E-96D68C10CC4B}" type="parTrans" cxnId="{061B76D6-6E1D-4768-88C6-63CBEC50788C}">
      <dgm:prSet/>
      <dgm:spPr/>
      <dgm:t>
        <a:bodyPr/>
        <a:lstStyle/>
        <a:p>
          <a:endParaRPr lang="es-ES"/>
        </a:p>
      </dgm:t>
    </dgm:pt>
    <dgm:pt modelId="{CC7F53DA-EE98-4850-83B7-6128B2888D68}" type="sibTrans" cxnId="{061B76D6-6E1D-4768-88C6-63CBEC50788C}">
      <dgm:prSet/>
      <dgm:spPr/>
      <dgm:t>
        <a:bodyPr/>
        <a:lstStyle/>
        <a:p>
          <a:endParaRPr lang="es-ES"/>
        </a:p>
      </dgm:t>
    </dgm:pt>
    <dgm:pt modelId="{DD787F3A-9F37-4A36-8E5E-E784254FFD39}" type="pres">
      <dgm:prSet presAssocID="{CC91A958-5D1E-4D9F-86BA-1844FEC4E0CC}" presName="Name0" presStyleCnt="0">
        <dgm:presLayoutVars>
          <dgm:chMax/>
          <dgm:chPref/>
          <dgm:dir/>
        </dgm:presLayoutVars>
      </dgm:prSet>
      <dgm:spPr/>
    </dgm:pt>
    <dgm:pt modelId="{53B4A5B6-9C39-493F-B2A1-5271F1CFF509}" type="pres">
      <dgm:prSet presAssocID="{714C29EA-D899-4AE9-BF86-32708ED564F9}" presName="composite" presStyleCnt="0">
        <dgm:presLayoutVars>
          <dgm:chMax val="1"/>
          <dgm:chPref val="1"/>
        </dgm:presLayoutVars>
      </dgm:prSet>
      <dgm:spPr/>
    </dgm:pt>
    <dgm:pt modelId="{26F9E5C3-8902-4B0C-AC9C-10C8CA887BA5}" type="pres">
      <dgm:prSet presAssocID="{714C29EA-D899-4AE9-BF86-32708ED564F9}" presName="Accent" presStyleLbl="trAlignAcc1" presStyleIdx="0" presStyleCnt="1">
        <dgm:presLayoutVars>
          <dgm:chMax val="0"/>
          <dgm:chPref val="0"/>
        </dgm:presLayoutVars>
      </dgm:prSet>
      <dgm:spPr/>
    </dgm:pt>
    <dgm:pt modelId="{D07CA37D-489A-48F3-A8BF-C3EB8679667F}" type="pres">
      <dgm:prSet presAssocID="{714C29EA-D899-4AE9-BF86-32708ED564F9}" presName="Image" presStyleLbl="alignImgPlace1" presStyleIdx="0" presStyleCnt="1">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7EA2ED64-DB68-4A10-8B38-C1D64B6B4751}" type="pres">
      <dgm:prSet presAssocID="{714C29EA-D899-4AE9-BF86-32708ED564F9}" presName="ChildComposite" presStyleCnt="0"/>
      <dgm:spPr/>
    </dgm:pt>
    <dgm:pt modelId="{2A312424-BFE9-44CC-A34E-F251CE79E58F}" type="pres">
      <dgm:prSet presAssocID="{714C29EA-D899-4AE9-BF86-32708ED564F9}" presName="Child" presStyleLbl="node1" presStyleIdx="0" presStyleCnt="0">
        <dgm:presLayoutVars>
          <dgm:chMax val="0"/>
          <dgm:chPref val="0"/>
          <dgm:bulletEnabled val="1"/>
        </dgm:presLayoutVars>
      </dgm:prSet>
      <dgm:spPr/>
    </dgm:pt>
    <dgm:pt modelId="{C242B835-C3D3-4DB2-B3DC-9DB5378B3043}" type="pres">
      <dgm:prSet presAssocID="{714C29EA-D899-4AE9-BF86-32708ED564F9}" presName="Parent" presStyleLbl="revTx" presStyleIdx="0" presStyleCnt="1">
        <dgm:presLayoutVars>
          <dgm:chMax val="1"/>
          <dgm:chPref val="0"/>
          <dgm:bulletEnabled val="1"/>
        </dgm:presLayoutVars>
      </dgm:prSet>
      <dgm:spPr/>
      <dgm:t>
        <a:bodyPr/>
        <a:lstStyle/>
        <a:p>
          <a:endParaRPr lang="es-ES"/>
        </a:p>
      </dgm:t>
    </dgm:pt>
  </dgm:ptLst>
  <dgm:cxnLst>
    <dgm:cxn modelId="{061B76D6-6E1D-4768-88C6-63CBEC50788C}" srcId="{CC91A958-5D1E-4D9F-86BA-1844FEC4E0CC}" destId="{714C29EA-D899-4AE9-BF86-32708ED564F9}" srcOrd="0" destOrd="0" parTransId="{299DD1F6-2204-40F0-970E-96D68C10CC4B}" sibTransId="{CC7F53DA-EE98-4850-83B7-6128B2888D68}"/>
    <dgm:cxn modelId="{A84E0B7E-BA71-4DBE-8535-C8DAFEE7FD58}" type="presOf" srcId="{714C29EA-D899-4AE9-BF86-32708ED564F9}" destId="{C242B835-C3D3-4DB2-B3DC-9DB5378B3043}" srcOrd="0" destOrd="0" presId="urn:microsoft.com/office/officeart/2008/layout/CaptionedPictures"/>
    <dgm:cxn modelId="{C5AFE02E-680A-4EC5-9706-BE669489B4BF}" type="presOf" srcId="{CC91A958-5D1E-4D9F-86BA-1844FEC4E0CC}" destId="{DD787F3A-9F37-4A36-8E5E-E784254FFD39}" srcOrd="0" destOrd="0" presId="urn:microsoft.com/office/officeart/2008/layout/CaptionedPictures"/>
    <dgm:cxn modelId="{5AAE2708-28A4-4F27-8525-1184A34A0DAE}" type="presParOf" srcId="{DD787F3A-9F37-4A36-8E5E-E784254FFD39}" destId="{53B4A5B6-9C39-493F-B2A1-5271F1CFF509}" srcOrd="0" destOrd="0" presId="urn:microsoft.com/office/officeart/2008/layout/CaptionedPictures"/>
    <dgm:cxn modelId="{59B7922E-D786-4F21-9757-B1963C5EE49F}" type="presParOf" srcId="{53B4A5B6-9C39-493F-B2A1-5271F1CFF509}" destId="{26F9E5C3-8902-4B0C-AC9C-10C8CA887BA5}" srcOrd="0" destOrd="0" presId="urn:microsoft.com/office/officeart/2008/layout/CaptionedPictures"/>
    <dgm:cxn modelId="{327AEC83-E5F7-43E6-B592-9BB35FBE21D9}" type="presParOf" srcId="{53B4A5B6-9C39-493F-B2A1-5271F1CFF509}" destId="{D07CA37D-489A-48F3-A8BF-C3EB8679667F}" srcOrd="1" destOrd="0" presId="urn:microsoft.com/office/officeart/2008/layout/CaptionedPictures"/>
    <dgm:cxn modelId="{95C04DCA-50BA-4130-B93B-052A5DEF9ED6}" type="presParOf" srcId="{53B4A5B6-9C39-493F-B2A1-5271F1CFF509}" destId="{7EA2ED64-DB68-4A10-8B38-C1D64B6B4751}" srcOrd="2" destOrd="0" presId="urn:microsoft.com/office/officeart/2008/layout/CaptionedPictures"/>
    <dgm:cxn modelId="{EBB36BAA-4627-434F-9FF3-2A387A3386BF}" type="presParOf" srcId="{7EA2ED64-DB68-4A10-8B38-C1D64B6B4751}" destId="{2A312424-BFE9-44CC-A34E-F251CE79E58F}" srcOrd="0" destOrd="0" presId="urn:microsoft.com/office/officeart/2008/layout/CaptionedPictures"/>
    <dgm:cxn modelId="{0289B8DB-5FF8-4B53-8EF7-6214FEB49E42}" type="presParOf" srcId="{7EA2ED64-DB68-4A10-8B38-C1D64B6B4751}" destId="{C242B835-C3D3-4DB2-B3DC-9DB5378B3043}"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56E1D6-DB81-40A7-88BE-32FCF64E5E9A}"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83C31DB3-A61C-4616-995E-C020F14D6085}">
      <dgm:prSet phldrT="[Texto]"/>
      <dgm:spPr/>
      <dgm:t>
        <a:bodyPr/>
        <a:lstStyle/>
        <a:p>
          <a:pPr rtl="0"/>
          <a:r>
            <a:rPr kumimoji="0" lang="es-CO" altLang="es-CO" b="1" i="0" u="none" strike="noStrike" cap="none" normalizeH="0" baseline="0" dirty="0" smtClean="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t>Mantenimiento al </a:t>
          </a:r>
          <a:r>
            <a:rPr kumimoji="0" lang="es-CO" altLang="es-CO" b="1" i="0" u="none" strike="noStrike" cap="none" normalizeH="0" baseline="0" dirty="0" err="1" smtClean="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t>volcador</a:t>
          </a:r>
          <a:r>
            <a:rPr kumimoji="0" lang="es-CO" altLang="es-CO" b="1" i="0" u="none" strike="noStrike" cap="none" normalizeH="0" baseline="0" dirty="0" smtClean="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t> de contenedores</a:t>
          </a:r>
          <a:endParaRPr kumimoji="0" lang="es-CO" altLang="es-CO" b="0" i="0" u="none" strike="noStrike" cap="none" normalizeH="0" baseline="0" dirty="0" smtClean="0">
            <a:ln>
              <a:noFill/>
            </a:ln>
            <a:solidFill>
              <a:schemeClr val="tx1"/>
            </a:solidFill>
            <a:effectLst/>
          </a:endParaRPr>
        </a:p>
        <a:p>
          <a:pPr rtl="0"/>
          <a:endParaRPr lang="es-ES" dirty="0"/>
        </a:p>
      </dgm:t>
    </dgm:pt>
    <dgm:pt modelId="{BD06237F-7296-47E1-8612-0A1574908002}" type="parTrans" cxnId="{ADDDB1CA-5515-449B-A53E-7FC3F29C47EE}">
      <dgm:prSet/>
      <dgm:spPr/>
      <dgm:t>
        <a:bodyPr/>
        <a:lstStyle/>
        <a:p>
          <a:endParaRPr lang="es-ES"/>
        </a:p>
      </dgm:t>
    </dgm:pt>
    <dgm:pt modelId="{92954088-4FE2-47CB-B722-6B60D961680E}" type="sibTrans" cxnId="{ADDDB1CA-5515-449B-A53E-7FC3F29C47EE}">
      <dgm:prSet/>
      <dgm:spPr/>
      <dgm:t>
        <a:bodyPr/>
        <a:lstStyle/>
        <a:p>
          <a:endParaRPr lang="es-ES"/>
        </a:p>
      </dgm:t>
    </dgm:pt>
    <dgm:pt modelId="{A2696792-EC49-49BD-A136-F8D9503A249C}" type="pres">
      <dgm:prSet presAssocID="{8956E1D6-DB81-40A7-88BE-32FCF64E5E9A}" presName="Name0" presStyleCnt="0">
        <dgm:presLayoutVars>
          <dgm:chMax/>
          <dgm:chPref/>
          <dgm:dir/>
        </dgm:presLayoutVars>
      </dgm:prSet>
      <dgm:spPr/>
    </dgm:pt>
    <dgm:pt modelId="{704CA856-FFB7-4A4A-9291-F2EB3C205284}" type="pres">
      <dgm:prSet presAssocID="{83C31DB3-A61C-4616-995E-C020F14D6085}" presName="composite" presStyleCnt="0">
        <dgm:presLayoutVars>
          <dgm:chMax val="1"/>
          <dgm:chPref val="1"/>
        </dgm:presLayoutVars>
      </dgm:prSet>
      <dgm:spPr/>
    </dgm:pt>
    <dgm:pt modelId="{7A15DB97-CBCF-47A2-BEFC-66C12C857BF6}" type="pres">
      <dgm:prSet presAssocID="{83C31DB3-A61C-4616-995E-C020F14D6085}" presName="Accent" presStyleLbl="trAlignAcc1" presStyleIdx="0" presStyleCnt="1">
        <dgm:presLayoutVars>
          <dgm:chMax val="0"/>
          <dgm:chPref val="0"/>
        </dgm:presLayoutVars>
      </dgm:prSet>
      <dgm:spPr/>
    </dgm:pt>
    <dgm:pt modelId="{E2F41234-37E4-402F-AA73-25DD328FC19D}" type="pres">
      <dgm:prSet presAssocID="{83C31DB3-A61C-4616-995E-C020F14D6085}" presName="Image" presStyleLbl="alignImgPlace1" presStyleIdx="0" presStyleCnt="1">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pt>
    <dgm:pt modelId="{2CEFAEE8-66AD-451D-97FD-1EED9083AD6C}" type="pres">
      <dgm:prSet presAssocID="{83C31DB3-A61C-4616-995E-C020F14D6085}" presName="ChildComposite" presStyleCnt="0"/>
      <dgm:spPr/>
    </dgm:pt>
    <dgm:pt modelId="{26A27894-9609-4968-9CF7-AB16B5CB4E41}" type="pres">
      <dgm:prSet presAssocID="{83C31DB3-A61C-4616-995E-C020F14D6085}" presName="Child" presStyleLbl="node1" presStyleIdx="0" presStyleCnt="0">
        <dgm:presLayoutVars>
          <dgm:chMax val="0"/>
          <dgm:chPref val="0"/>
          <dgm:bulletEnabled val="1"/>
        </dgm:presLayoutVars>
      </dgm:prSet>
      <dgm:spPr/>
    </dgm:pt>
    <dgm:pt modelId="{841A854C-4847-4295-9933-FF88AE08F46A}" type="pres">
      <dgm:prSet presAssocID="{83C31DB3-A61C-4616-995E-C020F14D6085}" presName="Parent" presStyleLbl="revTx" presStyleIdx="0" presStyleCnt="1">
        <dgm:presLayoutVars>
          <dgm:chMax val="1"/>
          <dgm:chPref val="0"/>
          <dgm:bulletEnabled val="1"/>
        </dgm:presLayoutVars>
      </dgm:prSet>
      <dgm:spPr/>
      <dgm:t>
        <a:bodyPr/>
        <a:lstStyle/>
        <a:p>
          <a:endParaRPr lang="es-ES"/>
        </a:p>
      </dgm:t>
    </dgm:pt>
  </dgm:ptLst>
  <dgm:cxnLst>
    <dgm:cxn modelId="{D507E9C1-76D5-4DD1-9BEB-3307CEB26D47}" type="presOf" srcId="{8956E1D6-DB81-40A7-88BE-32FCF64E5E9A}" destId="{A2696792-EC49-49BD-A136-F8D9503A249C}" srcOrd="0" destOrd="0" presId="urn:microsoft.com/office/officeart/2008/layout/CaptionedPictures"/>
    <dgm:cxn modelId="{E0703118-E186-4E33-9915-29931961CCC7}" type="presOf" srcId="{83C31DB3-A61C-4616-995E-C020F14D6085}" destId="{841A854C-4847-4295-9933-FF88AE08F46A}" srcOrd="0" destOrd="0" presId="urn:microsoft.com/office/officeart/2008/layout/CaptionedPictures"/>
    <dgm:cxn modelId="{ADDDB1CA-5515-449B-A53E-7FC3F29C47EE}" srcId="{8956E1D6-DB81-40A7-88BE-32FCF64E5E9A}" destId="{83C31DB3-A61C-4616-995E-C020F14D6085}" srcOrd="0" destOrd="0" parTransId="{BD06237F-7296-47E1-8612-0A1574908002}" sibTransId="{92954088-4FE2-47CB-B722-6B60D961680E}"/>
    <dgm:cxn modelId="{1A349F09-0C8B-4375-B47F-584D482F0856}" type="presParOf" srcId="{A2696792-EC49-49BD-A136-F8D9503A249C}" destId="{704CA856-FFB7-4A4A-9291-F2EB3C205284}" srcOrd="0" destOrd="0" presId="urn:microsoft.com/office/officeart/2008/layout/CaptionedPictures"/>
    <dgm:cxn modelId="{2FBAA13C-3D7E-4B86-A919-4D9B350D99D9}" type="presParOf" srcId="{704CA856-FFB7-4A4A-9291-F2EB3C205284}" destId="{7A15DB97-CBCF-47A2-BEFC-66C12C857BF6}" srcOrd="0" destOrd="0" presId="urn:microsoft.com/office/officeart/2008/layout/CaptionedPictures"/>
    <dgm:cxn modelId="{13DE5238-418E-4538-9477-4C5BC01207E0}" type="presParOf" srcId="{704CA856-FFB7-4A4A-9291-F2EB3C205284}" destId="{E2F41234-37E4-402F-AA73-25DD328FC19D}" srcOrd="1" destOrd="0" presId="urn:microsoft.com/office/officeart/2008/layout/CaptionedPictures"/>
    <dgm:cxn modelId="{F8C9C32F-FD74-493D-BA21-0FCD0D5F1779}" type="presParOf" srcId="{704CA856-FFB7-4A4A-9291-F2EB3C205284}" destId="{2CEFAEE8-66AD-451D-97FD-1EED9083AD6C}" srcOrd="2" destOrd="0" presId="urn:microsoft.com/office/officeart/2008/layout/CaptionedPictures"/>
    <dgm:cxn modelId="{31D5C3D9-C920-4D38-B50C-FFDEAF20539A}" type="presParOf" srcId="{2CEFAEE8-66AD-451D-97FD-1EED9083AD6C}" destId="{26A27894-9609-4968-9CF7-AB16B5CB4E41}" srcOrd="0" destOrd="0" presId="urn:microsoft.com/office/officeart/2008/layout/CaptionedPictures"/>
    <dgm:cxn modelId="{24A31E3A-8B23-41F1-B050-E227AAAEBA1C}" type="presParOf" srcId="{2CEFAEE8-66AD-451D-97FD-1EED9083AD6C}" destId="{841A854C-4847-4295-9933-FF88AE08F46A}" srcOrd="1" destOrd="0" presId="urn:microsoft.com/office/officeart/2008/layout/CaptionedPicture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0D5F548-60CA-4731-A890-29BB73EECAB8}"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s-ES"/>
        </a:p>
      </dgm:t>
    </dgm:pt>
    <dgm:pt modelId="{D4AF7044-ED42-4914-82ED-164361CCA70C}">
      <dgm:prSet custT="1"/>
      <dgm:spPr/>
      <dgm:t>
        <a:bodyPr/>
        <a:lstStyle/>
        <a:p>
          <a:pPr rtl="0"/>
          <a:r>
            <a:rPr lang="es-CO" sz="1100" dirty="0" smtClean="0">
              <a:solidFill>
                <a:schemeClr val="tx1"/>
              </a:solidFill>
            </a:rPr>
            <a:t>Visitas de Inspección para revisar conexiones y/o fraudes en contadores y acometidas.</a:t>
          </a:r>
          <a:endParaRPr lang="es-CO" sz="1100" dirty="0">
            <a:solidFill>
              <a:schemeClr val="tx1"/>
            </a:solidFill>
          </a:endParaRPr>
        </a:p>
      </dgm:t>
    </dgm:pt>
    <dgm:pt modelId="{EE3B73F0-EC89-4906-8880-9953041734F1}" type="parTrans" cxnId="{48312180-C39B-4A57-ABFA-48A07F9398E5}">
      <dgm:prSet/>
      <dgm:spPr/>
      <dgm:t>
        <a:bodyPr/>
        <a:lstStyle/>
        <a:p>
          <a:endParaRPr lang="es-ES"/>
        </a:p>
      </dgm:t>
    </dgm:pt>
    <dgm:pt modelId="{E8FE02C9-1EEB-48A8-AC47-FDF6F3DA6AEE}" type="sibTrans" cxnId="{48312180-C39B-4A57-ABFA-48A07F9398E5}">
      <dgm:prSet/>
      <dgm:spPr/>
      <dgm:t>
        <a:bodyPr/>
        <a:lstStyle/>
        <a:p>
          <a:endParaRPr lang="es-ES"/>
        </a:p>
      </dgm:t>
    </dgm:pt>
    <dgm:pt modelId="{2960B01A-B1C7-4C26-A97D-F1708274BF50}">
      <dgm:prSet/>
      <dgm:spPr/>
      <dgm:t>
        <a:bodyPr/>
        <a:lstStyle/>
        <a:p>
          <a:pPr rtl="0"/>
          <a:r>
            <a:rPr lang="es-CO" dirty="0" smtClean="0">
              <a:solidFill>
                <a:schemeClr val="tx1"/>
              </a:solidFill>
            </a:rPr>
            <a:t>Reuniones de conciliación con usuarios que cometen la falta para informarles el estado de sus facturas, la obligación de pago y ofrecerle alternativas de normalizar la obligación.</a:t>
          </a:r>
          <a:endParaRPr lang="es-CO" dirty="0">
            <a:solidFill>
              <a:schemeClr val="tx1"/>
            </a:solidFill>
          </a:endParaRPr>
        </a:p>
      </dgm:t>
    </dgm:pt>
    <dgm:pt modelId="{7900F155-21B1-4498-82E6-19F078F1454C}" type="parTrans" cxnId="{19D7D3F0-C9DC-46DB-82B3-AFDB336919FE}">
      <dgm:prSet/>
      <dgm:spPr/>
      <dgm:t>
        <a:bodyPr/>
        <a:lstStyle/>
        <a:p>
          <a:endParaRPr lang="es-ES"/>
        </a:p>
      </dgm:t>
    </dgm:pt>
    <dgm:pt modelId="{9920D847-3E0C-4B53-A9AB-6E6D046EC0F5}" type="sibTrans" cxnId="{19D7D3F0-C9DC-46DB-82B3-AFDB336919FE}">
      <dgm:prSet/>
      <dgm:spPr/>
      <dgm:t>
        <a:bodyPr/>
        <a:lstStyle/>
        <a:p>
          <a:endParaRPr lang="es-ES"/>
        </a:p>
      </dgm:t>
    </dgm:pt>
    <dgm:pt modelId="{C8661B67-C69D-4AF8-8EC1-F0C96E46D37F}">
      <dgm:prSet custT="1"/>
      <dgm:spPr/>
      <dgm:t>
        <a:bodyPr/>
        <a:lstStyle/>
        <a:p>
          <a:pPr rtl="0"/>
          <a:r>
            <a:rPr lang="es-CO" sz="1100" dirty="0" smtClean="0">
              <a:solidFill>
                <a:schemeClr val="tx1"/>
              </a:solidFill>
            </a:rPr>
            <a:t>Cartas de Cobro persuasivo a suscriptores morosos </a:t>
          </a:r>
          <a:endParaRPr lang="es-CO" sz="1100" dirty="0">
            <a:solidFill>
              <a:schemeClr val="tx1"/>
            </a:solidFill>
          </a:endParaRPr>
        </a:p>
      </dgm:t>
    </dgm:pt>
    <dgm:pt modelId="{031C568F-4C2F-4749-AEB4-90EFE286E770}" type="parTrans" cxnId="{65973699-1733-4892-861D-99157A1F9CC5}">
      <dgm:prSet/>
      <dgm:spPr/>
      <dgm:t>
        <a:bodyPr/>
        <a:lstStyle/>
        <a:p>
          <a:endParaRPr lang="es-ES"/>
        </a:p>
      </dgm:t>
    </dgm:pt>
    <dgm:pt modelId="{8DD69417-DE74-4AD1-BF52-AE38219E7F98}" type="sibTrans" cxnId="{65973699-1733-4892-861D-99157A1F9CC5}">
      <dgm:prSet/>
      <dgm:spPr/>
      <dgm:t>
        <a:bodyPr/>
        <a:lstStyle/>
        <a:p>
          <a:endParaRPr lang="es-ES"/>
        </a:p>
      </dgm:t>
    </dgm:pt>
    <dgm:pt modelId="{F5D96842-C3A6-4D82-BDAC-762C6E8676E6}">
      <dgm:prSet custT="1"/>
      <dgm:spPr/>
      <dgm:t>
        <a:bodyPr/>
        <a:lstStyle/>
        <a:p>
          <a:pPr rtl="0"/>
          <a:r>
            <a:rPr lang="es-CO" sz="1200" dirty="0" smtClean="0">
              <a:solidFill>
                <a:schemeClr val="tx1"/>
              </a:solidFill>
            </a:rPr>
            <a:t>Visitas de cobro persuasivo.</a:t>
          </a:r>
          <a:endParaRPr lang="es-CO" sz="1200" dirty="0">
            <a:solidFill>
              <a:schemeClr val="tx1"/>
            </a:solidFill>
          </a:endParaRPr>
        </a:p>
      </dgm:t>
    </dgm:pt>
    <dgm:pt modelId="{F9A9A05D-59CE-4124-B9FE-9162AB68E665}" type="parTrans" cxnId="{74A6DEB4-1F88-4220-B301-E51EA0D1B569}">
      <dgm:prSet/>
      <dgm:spPr/>
      <dgm:t>
        <a:bodyPr/>
        <a:lstStyle/>
        <a:p>
          <a:endParaRPr lang="es-ES"/>
        </a:p>
      </dgm:t>
    </dgm:pt>
    <dgm:pt modelId="{B4B17F2A-D43F-4252-8D40-6C92AFCB4245}" type="sibTrans" cxnId="{74A6DEB4-1F88-4220-B301-E51EA0D1B569}">
      <dgm:prSet/>
      <dgm:spPr/>
      <dgm:t>
        <a:bodyPr/>
        <a:lstStyle/>
        <a:p>
          <a:endParaRPr lang="es-ES"/>
        </a:p>
      </dgm:t>
    </dgm:pt>
    <dgm:pt modelId="{1C654A03-C420-45D4-8B82-AA295CD37530}" type="pres">
      <dgm:prSet presAssocID="{60D5F548-60CA-4731-A890-29BB73EECAB8}" presName="matrix" presStyleCnt="0">
        <dgm:presLayoutVars>
          <dgm:chMax val="1"/>
          <dgm:dir/>
          <dgm:resizeHandles val="exact"/>
        </dgm:presLayoutVars>
      </dgm:prSet>
      <dgm:spPr/>
      <dgm:t>
        <a:bodyPr/>
        <a:lstStyle/>
        <a:p>
          <a:endParaRPr lang="es-ES"/>
        </a:p>
      </dgm:t>
    </dgm:pt>
    <dgm:pt modelId="{B8890B99-03EC-48DC-B564-A8E5A91A0F91}" type="pres">
      <dgm:prSet presAssocID="{60D5F548-60CA-4731-A890-29BB73EECAB8}" presName="diamond" presStyleLbl="bgShp" presStyleIdx="0" presStyleCnt="1"/>
      <dgm:spPr/>
    </dgm:pt>
    <dgm:pt modelId="{998E983C-EA94-4D39-B7A3-D8173872486F}" type="pres">
      <dgm:prSet presAssocID="{60D5F548-60CA-4731-A890-29BB73EECAB8}" presName="quad1" presStyleLbl="node1" presStyleIdx="0" presStyleCnt="4">
        <dgm:presLayoutVars>
          <dgm:chMax val="0"/>
          <dgm:chPref val="0"/>
          <dgm:bulletEnabled val="1"/>
        </dgm:presLayoutVars>
      </dgm:prSet>
      <dgm:spPr/>
      <dgm:t>
        <a:bodyPr/>
        <a:lstStyle/>
        <a:p>
          <a:endParaRPr lang="es-ES"/>
        </a:p>
      </dgm:t>
    </dgm:pt>
    <dgm:pt modelId="{5C3B0012-7E25-47D0-9FAB-A34239462720}" type="pres">
      <dgm:prSet presAssocID="{60D5F548-60CA-4731-A890-29BB73EECAB8}" presName="quad2" presStyleLbl="node1" presStyleIdx="1" presStyleCnt="4">
        <dgm:presLayoutVars>
          <dgm:chMax val="0"/>
          <dgm:chPref val="0"/>
          <dgm:bulletEnabled val="1"/>
        </dgm:presLayoutVars>
      </dgm:prSet>
      <dgm:spPr/>
      <dgm:t>
        <a:bodyPr/>
        <a:lstStyle/>
        <a:p>
          <a:endParaRPr lang="es-ES"/>
        </a:p>
      </dgm:t>
    </dgm:pt>
    <dgm:pt modelId="{C41F0839-2C76-49D0-A62C-C5CA9CF50494}" type="pres">
      <dgm:prSet presAssocID="{60D5F548-60CA-4731-A890-29BB73EECAB8}" presName="quad3" presStyleLbl="node1" presStyleIdx="2" presStyleCnt="4">
        <dgm:presLayoutVars>
          <dgm:chMax val="0"/>
          <dgm:chPref val="0"/>
          <dgm:bulletEnabled val="1"/>
        </dgm:presLayoutVars>
      </dgm:prSet>
      <dgm:spPr/>
      <dgm:t>
        <a:bodyPr/>
        <a:lstStyle/>
        <a:p>
          <a:endParaRPr lang="es-ES"/>
        </a:p>
      </dgm:t>
    </dgm:pt>
    <dgm:pt modelId="{9C852417-26F5-4BEF-9D91-E164C44DA609}" type="pres">
      <dgm:prSet presAssocID="{60D5F548-60CA-4731-A890-29BB73EECAB8}" presName="quad4" presStyleLbl="node1" presStyleIdx="3" presStyleCnt="4">
        <dgm:presLayoutVars>
          <dgm:chMax val="0"/>
          <dgm:chPref val="0"/>
          <dgm:bulletEnabled val="1"/>
        </dgm:presLayoutVars>
      </dgm:prSet>
      <dgm:spPr/>
      <dgm:t>
        <a:bodyPr/>
        <a:lstStyle/>
        <a:p>
          <a:endParaRPr lang="es-ES"/>
        </a:p>
      </dgm:t>
    </dgm:pt>
  </dgm:ptLst>
  <dgm:cxnLst>
    <dgm:cxn modelId="{74A6DEB4-1F88-4220-B301-E51EA0D1B569}" srcId="{60D5F548-60CA-4731-A890-29BB73EECAB8}" destId="{F5D96842-C3A6-4D82-BDAC-762C6E8676E6}" srcOrd="3" destOrd="0" parTransId="{F9A9A05D-59CE-4124-B9FE-9162AB68E665}" sibTransId="{B4B17F2A-D43F-4252-8D40-6C92AFCB4245}"/>
    <dgm:cxn modelId="{AD145FE6-6863-4F66-84CD-BA62EF949D0A}" type="presOf" srcId="{D4AF7044-ED42-4914-82ED-164361CCA70C}" destId="{998E983C-EA94-4D39-B7A3-D8173872486F}" srcOrd="0" destOrd="0" presId="urn:microsoft.com/office/officeart/2005/8/layout/matrix3"/>
    <dgm:cxn modelId="{1A900B5C-675B-4C3C-9949-74C7AAA11E2B}" type="presOf" srcId="{2960B01A-B1C7-4C26-A97D-F1708274BF50}" destId="{5C3B0012-7E25-47D0-9FAB-A34239462720}" srcOrd="0" destOrd="0" presId="urn:microsoft.com/office/officeart/2005/8/layout/matrix3"/>
    <dgm:cxn modelId="{19D7D3F0-C9DC-46DB-82B3-AFDB336919FE}" srcId="{60D5F548-60CA-4731-A890-29BB73EECAB8}" destId="{2960B01A-B1C7-4C26-A97D-F1708274BF50}" srcOrd="1" destOrd="0" parTransId="{7900F155-21B1-4498-82E6-19F078F1454C}" sibTransId="{9920D847-3E0C-4B53-A9AB-6E6D046EC0F5}"/>
    <dgm:cxn modelId="{48312180-C39B-4A57-ABFA-48A07F9398E5}" srcId="{60D5F548-60CA-4731-A890-29BB73EECAB8}" destId="{D4AF7044-ED42-4914-82ED-164361CCA70C}" srcOrd="0" destOrd="0" parTransId="{EE3B73F0-EC89-4906-8880-9953041734F1}" sibTransId="{E8FE02C9-1EEB-48A8-AC47-FDF6F3DA6AEE}"/>
    <dgm:cxn modelId="{CF4B76DE-1DEC-4818-B959-A664FF91098C}" type="presOf" srcId="{F5D96842-C3A6-4D82-BDAC-762C6E8676E6}" destId="{9C852417-26F5-4BEF-9D91-E164C44DA609}" srcOrd="0" destOrd="0" presId="urn:microsoft.com/office/officeart/2005/8/layout/matrix3"/>
    <dgm:cxn modelId="{65973699-1733-4892-861D-99157A1F9CC5}" srcId="{60D5F548-60CA-4731-A890-29BB73EECAB8}" destId="{C8661B67-C69D-4AF8-8EC1-F0C96E46D37F}" srcOrd="2" destOrd="0" parTransId="{031C568F-4C2F-4749-AEB4-90EFE286E770}" sibTransId="{8DD69417-DE74-4AD1-BF52-AE38219E7F98}"/>
    <dgm:cxn modelId="{611054C0-EBFC-4A03-9982-93B44F5B7CF4}" type="presOf" srcId="{C8661B67-C69D-4AF8-8EC1-F0C96E46D37F}" destId="{C41F0839-2C76-49D0-A62C-C5CA9CF50494}" srcOrd="0" destOrd="0" presId="urn:microsoft.com/office/officeart/2005/8/layout/matrix3"/>
    <dgm:cxn modelId="{2C8934D8-FF52-4CC1-BAF3-5DDB9A0038E8}" type="presOf" srcId="{60D5F548-60CA-4731-A890-29BB73EECAB8}" destId="{1C654A03-C420-45D4-8B82-AA295CD37530}" srcOrd="0" destOrd="0" presId="urn:microsoft.com/office/officeart/2005/8/layout/matrix3"/>
    <dgm:cxn modelId="{F9ABC17A-4A96-4467-BB16-649FC8CB10E9}" type="presParOf" srcId="{1C654A03-C420-45D4-8B82-AA295CD37530}" destId="{B8890B99-03EC-48DC-B564-A8E5A91A0F91}" srcOrd="0" destOrd="0" presId="urn:microsoft.com/office/officeart/2005/8/layout/matrix3"/>
    <dgm:cxn modelId="{87FE7EB4-7743-4F64-A0B4-95FE0237D8DF}" type="presParOf" srcId="{1C654A03-C420-45D4-8B82-AA295CD37530}" destId="{998E983C-EA94-4D39-B7A3-D8173872486F}" srcOrd="1" destOrd="0" presId="urn:microsoft.com/office/officeart/2005/8/layout/matrix3"/>
    <dgm:cxn modelId="{EBF4039F-5D28-4F7E-A91B-E4EFE3E3BAB0}" type="presParOf" srcId="{1C654A03-C420-45D4-8B82-AA295CD37530}" destId="{5C3B0012-7E25-47D0-9FAB-A34239462720}" srcOrd="2" destOrd="0" presId="urn:microsoft.com/office/officeart/2005/8/layout/matrix3"/>
    <dgm:cxn modelId="{28C9AEE8-5102-4DA6-A818-B9CD7BA3F67D}" type="presParOf" srcId="{1C654A03-C420-45D4-8B82-AA295CD37530}" destId="{C41F0839-2C76-49D0-A62C-C5CA9CF50494}" srcOrd="3" destOrd="0" presId="urn:microsoft.com/office/officeart/2005/8/layout/matrix3"/>
    <dgm:cxn modelId="{AB4E2B1C-066D-4E29-AB51-B92883E819C4}" type="presParOf" srcId="{1C654A03-C420-45D4-8B82-AA295CD37530}" destId="{9C852417-26F5-4BEF-9D91-E164C44DA609}"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DA87B-0BAC-4ED1-8DC9-6A757AA016F2}">
      <dsp:nvSpPr>
        <dsp:cNvPr id="0" name=""/>
        <dsp:cNvSpPr/>
      </dsp:nvSpPr>
      <dsp:spPr>
        <a:xfrm>
          <a:off x="1062629" y="0"/>
          <a:ext cx="1195457" cy="36933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lvl="0" algn="ctr" defTabSz="444500" rtl="0">
            <a:lnSpc>
              <a:spcPct val="90000"/>
            </a:lnSpc>
            <a:spcBef>
              <a:spcPct val="0"/>
            </a:spcBef>
            <a:spcAft>
              <a:spcPct val="35000"/>
            </a:spcAft>
          </a:pPr>
          <a:r>
            <a:rPr lang="es-CO" sz="1000" kern="1200" dirty="0" smtClean="0">
              <a:solidFill>
                <a:schemeClr val="tx1"/>
              </a:solidFill>
            </a:rPr>
            <a:t>Correo enviado a AMMA</a:t>
          </a:r>
          <a:endParaRPr lang="es-CO" sz="1000" kern="1200" dirty="0">
            <a:solidFill>
              <a:schemeClr val="tx1"/>
            </a:solidFill>
          </a:endParaRPr>
        </a:p>
      </dsp:txBody>
      <dsp:txXfrm>
        <a:off x="1080658" y="18029"/>
        <a:ext cx="1159399" cy="3332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9E5C3-8902-4B0C-AC9C-10C8CA887BA5}">
      <dsp:nvSpPr>
        <dsp:cNvPr id="0" name=""/>
        <dsp:cNvSpPr/>
      </dsp:nvSpPr>
      <dsp:spPr>
        <a:xfrm>
          <a:off x="964061" y="0"/>
          <a:ext cx="3166744" cy="3725582"/>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07CA37D-489A-48F3-A8BF-C3EB8679667F}">
      <dsp:nvSpPr>
        <dsp:cNvPr id="0" name=""/>
        <dsp:cNvSpPr/>
      </dsp:nvSpPr>
      <dsp:spPr>
        <a:xfrm>
          <a:off x="1122398" y="149023"/>
          <a:ext cx="2850070" cy="242162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42B835-C3D3-4DB2-B3DC-9DB5378B3043}">
      <dsp:nvSpPr>
        <dsp:cNvPr id="0" name=""/>
        <dsp:cNvSpPr/>
      </dsp:nvSpPr>
      <dsp:spPr>
        <a:xfrm>
          <a:off x="1122398" y="2570651"/>
          <a:ext cx="2850070" cy="1005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kumimoji="0" lang="es-CO" altLang="es-CO" sz="1600" b="1" i="0" u="none" strike="noStrike" kern="1200" cap="none" normalizeH="0" baseline="0" dirty="0" smtClean="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t>Mantenimiento al </a:t>
          </a:r>
          <a:r>
            <a:rPr kumimoji="0" lang="es-CO" altLang="es-CO" sz="1600" b="1" i="0" u="none" strike="noStrike" kern="1200" cap="none" normalizeH="0" baseline="0" dirty="0" err="1" smtClean="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t>volcador</a:t>
          </a:r>
          <a:r>
            <a:rPr kumimoji="0" lang="es-CO" altLang="es-CO" sz="1600" b="1" i="0" u="none" strike="noStrike" kern="1200" cap="none" normalizeH="0" baseline="0" dirty="0" smtClean="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t> de contenedores</a:t>
          </a:r>
          <a:endParaRPr kumimoji="0" lang="es-CO" altLang="es-CO" sz="1600" b="0" i="0" u="none" strike="noStrike" kern="1200" cap="none" normalizeH="0" baseline="0" dirty="0" smtClean="0">
            <a:ln>
              <a:noFill/>
            </a:ln>
            <a:solidFill>
              <a:schemeClr val="tx1"/>
            </a:solidFill>
            <a:effectLst/>
          </a:endParaRPr>
        </a:p>
        <a:p>
          <a:pPr lvl="0" algn="ctr" defTabSz="711200" rtl="0">
            <a:lnSpc>
              <a:spcPct val="90000"/>
            </a:lnSpc>
            <a:spcBef>
              <a:spcPct val="0"/>
            </a:spcBef>
            <a:spcAft>
              <a:spcPct val="35000"/>
            </a:spcAft>
          </a:pPr>
          <a:endParaRPr lang="es-ES" sz="1600" kern="1200" dirty="0"/>
        </a:p>
      </dsp:txBody>
      <dsp:txXfrm>
        <a:off x="1122398" y="2570651"/>
        <a:ext cx="2850070" cy="10059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15DB97-CBCF-47A2-BEFC-66C12C857BF6}">
      <dsp:nvSpPr>
        <dsp:cNvPr id="0" name=""/>
        <dsp:cNvSpPr/>
      </dsp:nvSpPr>
      <dsp:spPr>
        <a:xfrm>
          <a:off x="938879" y="0"/>
          <a:ext cx="3059198" cy="3599057"/>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2F41234-37E4-402F-AA73-25DD328FC19D}">
      <dsp:nvSpPr>
        <dsp:cNvPr id="0" name=""/>
        <dsp:cNvSpPr/>
      </dsp:nvSpPr>
      <dsp:spPr>
        <a:xfrm>
          <a:off x="1091839" y="143962"/>
          <a:ext cx="2753278" cy="233938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1A854C-4847-4295-9933-FF88AE08F46A}">
      <dsp:nvSpPr>
        <dsp:cNvPr id="0" name=""/>
        <dsp:cNvSpPr/>
      </dsp:nvSpPr>
      <dsp:spPr>
        <a:xfrm>
          <a:off x="1091839" y="2483349"/>
          <a:ext cx="2753278" cy="971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kumimoji="0" lang="es-CO" altLang="es-CO" sz="1500" b="1" i="0" u="none" strike="noStrike" kern="1200" cap="none" normalizeH="0" baseline="0" dirty="0" smtClean="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t>Mantenimiento al </a:t>
          </a:r>
          <a:r>
            <a:rPr kumimoji="0" lang="es-CO" altLang="es-CO" sz="1500" b="1" i="0" u="none" strike="noStrike" kern="1200" cap="none" normalizeH="0" baseline="0" dirty="0" err="1" smtClean="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t>volcador</a:t>
          </a:r>
          <a:r>
            <a:rPr kumimoji="0" lang="es-CO" altLang="es-CO" sz="1500" b="1" i="0" u="none" strike="noStrike" kern="1200" cap="none" normalizeH="0" baseline="0" dirty="0" smtClean="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t> de contenedores</a:t>
          </a:r>
          <a:endParaRPr kumimoji="0" lang="es-CO" altLang="es-CO" sz="1500" b="0" i="0" u="none" strike="noStrike" kern="1200" cap="none" normalizeH="0" baseline="0" dirty="0" smtClean="0">
            <a:ln>
              <a:noFill/>
            </a:ln>
            <a:solidFill>
              <a:schemeClr val="tx1"/>
            </a:solidFill>
            <a:effectLst/>
          </a:endParaRPr>
        </a:p>
        <a:p>
          <a:pPr lvl="0" algn="ctr" defTabSz="666750" rtl="0">
            <a:lnSpc>
              <a:spcPct val="90000"/>
            </a:lnSpc>
            <a:spcBef>
              <a:spcPct val="0"/>
            </a:spcBef>
            <a:spcAft>
              <a:spcPct val="35000"/>
            </a:spcAft>
          </a:pPr>
          <a:endParaRPr lang="es-ES" sz="1500" kern="1200" dirty="0"/>
        </a:p>
      </dsp:txBody>
      <dsp:txXfrm>
        <a:off x="1091839" y="2483349"/>
        <a:ext cx="2753278" cy="9717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890B99-03EC-48DC-B564-A8E5A91A0F91}">
      <dsp:nvSpPr>
        <dsp:cNvPr id="0" name=""/>
        <dsp:cNvSpPr/>
      </dsp:nvSpPr>
      <dsp:spPr>
        <a:xfrm>
          <a:off x="0" y="60986"/>
          <a:ext cx="4279232" cy="4279232"/>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8E983C-EA94-4D39-B7A3-D8173872486F}">
      <dsp:nvSpPr>
        <dsp:cNvPr id="0" name=""/>
        <dsp:cNvSpPr/>
      </dsp:nvSpPr>
      <dsp:spPr>
        <a:xfrm>
          <a:off x="406527" y="467513"/>
          <a:ext cx="1668900" cy="16689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s-CO" sz="1100" kern="1200" dirty="0" smtClean="0">
              <a:solidFill>
                <a:schemeClr val="tx1"/>
              </a:solidFill>
            </a:rPr>
            <a:t>Visitas de Inspección para revisar conexiones y/o fraudes en contadores y acometidas.</a:t>
          </a:r>
          <a:endParaRPr lang="es-CO" sz="1100" kern="1200" dirty="0">
            <a:solidFill>
              <a:schemeClr val="tx1"/>
            </a:solidFill>
          </a:endParaRPr>
        </a:p>
      </dsp:txBody>
      <dsp:txXfrm>
        <a:off x="487996" y="548982"/>
        <a:ext cx="1505962" cy="1505962"/>
      </dsp:txXfrm>
    </dsp:sp>
    <dsp:sp modelId="{5C3B0012-7E25-47D0-9FAB-A34239462720}">
      <dsp:nvSpPr>
        <dsp:cNvPr id="0" name=""/>
        <dsp:cNvSpPr/>
      </dsp:nvSpPr>
      <dsp:spPr>
        <a:xfrm>
          <a:off x="2203804" y="467513"/>
          <a:ext cx="1668900" cy="16689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s-CO" sz="1000" kern="1200" dirty="0" smtClean="0">
              <a:solidFill>
                <a:schemeClr val="tx1"/>
              </a:solidFill>
            </a:rPr>
            <a:t>Reuniones de conciliación con usuarios que cometen la falta para informarles el estado de sus facturas, la obligación de pago y ofrecerle alternativas de normalizar la obligación.</a:t>
          </a:r>
          <a:endParaRPr lang="es-CO" sz="1000" kern="1200" dirty="0">
            <a:solidFill>
              <a:schemeClr val="tx1"/>
            </a:solidFill>
          </a:endParaRPr>
        </a:p>
      </dsp:txBody>
      <dsp:txXfrm>
        <a:off x="2285273" y="548982"/>
        <a:ext cx="1505962" cy="1505962"/>
      </dsp:txXfrm>
    </dsp:sp>
    <dsp:sp modelId="{C41F0839-2C76-49D0-A62C-C5CA9CF50494}">
      <dsp:nvSpPr>
        <dsp:cNvPr id="0" name=""/>
        <dsp:cNvSpPr/>
      </dsp:nvSpPr>
      <dsp:spPr>
        <a:xfrm>
          <a:off x="406527" y="2264790"/>
          <a:ext cx="1668900" cy="16689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s-CO" sz="1100" kern="1200" dirty="0" smtClean="0">
              <a:solidFill>
                <a:schemeClr val="tx1"/>
              </a:solidFill>
            </a:rPr>
            <a:t>Cartas de Cobro persuasivo a suscriptores morosos </a:t>
          </a:r>
          <a:endParaRPr lang="es-CO" sz="1100" kern="1200" dirty="0">
            <a:solidFill>
              <a:schemeClr val="tx1"/>
            </a:solidFill>
          </a:endParaRPr>
        </a:p>
      </dsp:txBody>
      <dsp:txXfrm>
        <a:off x="487996" y="2346259"/>
        <a:ext cx="1505962" cy="1505962"/>
      </dsp:txXfrm>
    </dsp:sp>
    <dsp:sp modelId="{9C852417-26F5-4BEF-9D91-E164C44DA609}">
      <dsp:nvSpPr>
        <dsp:cNvPr id="0" name=""/>
        <dsp:cNvSpPr/>
      </dsp:nvSpPr>
      <dsp:spPr>
        <a:xfrm>
          <a:off x="2203804" y="2264790"/>
          <a:ext cx="1668900" cy="16689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s-CO" sz="1200" kern="1200" dirty="0" smtClean="0">
              <a:solidFill>
                <a:schemeClr val="tx1"/>
              </a:solidFill>
            </a:rPr>
            <a:t>Visitas de cobro persuasivo.</a:t>
          </a:r>
          <a:endParaRPr lang="es-CO" sz="1200" kern="1200" dirty="0">
            <a:solidFill>
              <a:schemeClr val="tx1"/>
            </a:solidFill>
          </a:endParaRPr>
        </a:p>
      </dsp:txBody>
      <dsp:txXfrm>
        <a:off x="2285273" y="2346259"/>
        <a:ext cx="1505962" cy="150596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s-CO"/>
          </a:p>
        </p:txBody>
      </p:sp>
      <p:sp>
        <p:nvSpPr>
          <p:cNvPr id="3" name="2 Marcador de fecha"/>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052A31F-6CB3-4622-9053-B24F9EDC3B45}" type="datetimeFigureOut">
              <a:rPr lang="es-CO" smtClean="0"/>
              <a:t>4/12/2023</a:t>
            </a:fld>
            <a:endParaRPr lang="es-CO"/>
          </a:p>
        </p:txBody>
      </p:sp>
      <p:sp>
        <p:nvSpPr>
          <p:cNvPr id="4" name="3 Marcador de pie de página"/>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s-CO"/>
          </a:p>
        </p:txBody>
      </p:sp>
      <p:sp>
        <p:nvSpPr>
          <p:cNvPr id="5" name="4 Marcador de número de diapositiva"/>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EADA40D-1699-43D5-B52E-3ADC1C5CB804}" type="slidenum">
              <a:rPr lang="es-CO" smtClean="0"/>
              <a:t>‹Nº›</a:t>
            </a:fld>
            <a:endParaRPr lang="es-CO"/>
          </a:p>
        </p:txBody>
      </p:sp>
    </p:spTree>
    <p:extLst>
      <p:ext uri="{BB962C8B-B14F-4D97-AF65-F5344CB8AC3E}">
        <p14:creationId xmlns:p14="http://schemas.microsoft.com/office/powerpoint/2010/main" val="23804841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CO"/>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18C91CB-0C06-43C2-A9B3-8C72ED3BF684}" type="datetimeFigureOut">
              <a:rPr lang="es-CO" smtClean="0"/>
              <a:t>4/12/2023</a:t>
            </a:fld>
            <a:endParaRPr lang="es-CO"/>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CO"/>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24423BC-FAED-4ABE-B7FC-39AB6C4ED03F}" type="slidenum">
              <a:rPr lang="es-CO" smtClean="0"/>
              <a:t>‹Nº›</a:t>
            </a:fld>
            <a:endParaRPr lang="es-CO"/>
          </a:p>
        </p:txBody>
      </p:sp>
    </p:spTree>
    <p:extLst>
      <p:ext uri="{BB962C8B-B14F-4D97-AF65-F5344CB8AC3E}">
        <p14:creationId xmlns:p14="http://schemas.microsoft.com/office/powerpoint/2010/main" val="40518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12/4/2023</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12/4/2023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Layout" Target="../diagrams/layout4.xml"/><Relationship Id="rId7" Type="http://schemas.openxmlformats.org/officeDocument/2006/relationships/image" Target="../media/image10.jpe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13.png"/><Relationship Id="rId4" Type="http://schemas.openxmlformats.org/officeDocument/2006/relationships/diagramQuickStyle" Target="../diagrams/quickStyle4.xml"/><Relationship Id="rId9"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Imagen"/>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153653" y="847287"/>
            <a:ext cx="7357604" cy="2926342"/>
          </a:xfrm>
          <a:prstGeom prst="rect">
            <a:avLst/>
          </a:prstGeom>
          <a:ln>
            <a:noFill/>
          </a:ln>
          <a:effectLst>
            <a:softEdge rad="112500"/>
          </a:effectLst>
        </p:spPr>
      </p:pic>
      <p:sp>
        <p:nvSpPr>
          <p:cNvPr id="4" name="3 CuadroTexto"/>
          <p:cNvSpPr txBox="1"/>
          <p:nvPr/>
        </p:nvSpPr>
        <p:spPr>
          <a:xfrm>
            <a:off x="1145679" y="231734"/>
            <a:ext cx="8696153" cy="615553"/>
          </a:xfrm>
          <a:prstGeom prst="rect">
            <a:avLst/>
          </a:prstGeom>
          <a:noFill/>
        </p:spPr>
        <p:txBody>
          <a:bodyPr wrap="square" rtlCol="0">
            <a:spAutoFit/>
          </a:bodyPr>
          <a:lstStyle/>
          <a:p>
            <a:pPr algn="ctr"/>
            <a:r>
              <a:rPr lang="es-ES_tradnl" sz="3400" b="1" dirty="0">
                <a:latin typeface="Eras Demi ITC" panose="020B0805030504020804" pitchFamily="34" charset="0"/>
                <a:cs typeface="Arial" pitchFamily="34" charset="0"/>
              </a:rPr>
              <a:t>AGUAS &amp; ASEO DE YONDÓ S.A E. S.P</a:t>
            </a:r>
          </a:p>
        </p:txBody>
      </p:sp>
      <p:sp>
        <p:nvSpPr>
          <p:cNvPr id="5" name="4 CuadroTexto"/>
          <p:cNvSpPr txBox="1"/>
          <p:nvPr/>
        </p:nvSpPr>
        <p:spPr>
          <a:xfrm>
            <a:off x="4040064" y="5527189"/>
            <a:ext cx="3584779" cy="646331"/>
          </a:xfrm>
          <a:prstGeom prst="rect">
            <a:avLst/>
          </a:prstGeom>
          <a:noFill/>
        </p:spPr>
        <p:txBody>
          <a:bodyPr wrap="square" rtlCol="0">
            <a:spAutoFit/>
          </a:bodyPr>
          <a:lstStyle/>
          <a:p>
            <a:pPr algn="ctr"/>
            <a:r>
              <a:rPr lang="es-ES_tradnl" b="1" dirty="0">
                <a:latin typeface="Footlight MT Light" panose="0204060206030A020304" pitchFamily="18" charset="0"/>
              </a:rPr>
              <a:t>Presentado a: </a:t>
            </a:r>
          </a:p>
          <a:p>
            <a:pPr algn="ctr"/>
            <a:r>
              <a:rPr lang="es-ES_tradnl" b="1" dirty="0">
                <a:latin typeface="Footlight MT Light" panose="0204060206030A020304" pitchFamily="18" charset="0"/>
              </a:rPr>
              <a:t>Honorable Concejo Municipal </a:t>
            </a:r>
          </a:p>
        </p:txBody>
      </p:sp>
      <p:sp>
        <p:nvSpPr>
          <p:cNvPr id="6" name="5 CuadroTexto"/>
          <p:cNvSpPr txBox="1"/>
          <p:nvPr/>
        </p:nvSpPr>
        <p:spPr>
          <a:xfrm>
            <a:off x="3875023" y="4799648"/>
            <a:ext cx="4179551" cy="707886"/>
          </a:xfrm>
          <a:prstGeom prst="rect">
            <a:avLst/>
          </a:prstGeom>
          <a:noFill/>
        </p:spPr>
        <p:txBody>
          <a:bodyPr wrap="square" rtlCol="0">
            <a:spAutoFit/>
          </a:bodyPr>
          <a:lstStyle/>
          <a:p>
            <a:pPr algn="ctr"/>
            <a:r>
              <a:rPr lang="es-CO" sz="2000" b="1" dirty="0">
                <a:latin typeface="Felix Titling" panose="04060505060202020A04" pitchFamily="82" charset="0"/>
              </a:rPr>
              <a:t>Alexander Díaz  Barrera </a:t>
            </a:r>
          </a:p>
          <a:p>
            <a:pPr algn="ctr"/>
            <a:r>
              <a:rPr lang="es-CO" sz="2000" b="1" dirty="0">
                <a:latin typeface="Felix Titling" panose="04060505060202020A04" pitchFamily="82" charset="0"/>
              </a:rPr>
              <a:t>Gerente</a:t>
            </a:r>
            <a:endParaRPr lang="es-ES_tradnl" sz="2000" dirty="0">
              <a:latin typeface="Felix Titling" panose="04060505060202020A04" pitchFamily="82" charset="0"/>
            </a:endParaRPr>
          </a:p>
        </p:txBody>
      </p:sp>
      <p:sp>
        <p:nvSpPr>
          <p:cNvPr id="7" name="6 CuadroTexto"/>
          <p:cNvSpPr txBox="1"/>
          <p:nvPr/>
        </p:nvSpPr>
        <p:spPr>
          <a:xfrm>
            <a:off x="4243263" y="6193175"/>
            <a:ext cx="3178379" cy="892552"/>
          </a:xfrm>
          <a:prstGeom prst="rect">
            <a:avLst/>
          </a:prstGeom>
          <a:noFill/>
        </p:spPr>
        <p:txBody>
          <a:bodyPr wrap="square" rtlCol="0">
            <a:spAutoFit/>
          </a:bodyPr>
          <a:lstStyle/>
          <a:p>
            <a:pPr algn="ctr"/>
            <a:r>
              <a:rPr lang="es-ES_tradnl" b="1" dirty="0">
                <a:latin typeface="Footlight MT Light" panose="0204060206030A020304" pitchFamily="18" charset="0"/>
              </a:rPr>
              <a:t>Yondó Antioquia</a:t>
            </a:r>
          </a:p>
          <a:p>
            <a:pPr algn="ctr"/>
            <a:r>
              <a:rPr lang="es-ES_tradnl" b="1" dirty="0" smtClean="0">
                <a:latin typeface="Footlight MT Light" panose="0204060206030A020304" pitchFamily="18" charset="0"/>
              </a:rPr>
              <a:t>2023 </a:t>
            </a:r>
            <a:endParaRPr lang="es-ES_tradnl" b="1" dirty="0">
              <a:latin typeface="Footlight MT Light" panose="0204060206030A020304" pitchFamily="18" charset="0"/>
            </a:endParaRPr>
          </a:p>
          <a:p>
            <a:pPr algn="ctr"/>
            <a:endParaRPr lang="es-ES_tradnl" sz="1600" b="1" dirty="0">
              <a:latin typeface="Footlight MT Light" panose="0204060206030A020304" pitchFamily="18" charset="0"/>
            </a:endParaRPr>
          </a:p>
        </p:txBody>
      </p:sp>
      <p:sp>
        <p:nvSpPr>
          <p:cNvPr id="2" name="1 Rectángulo"/>
          <p:cNvSpPr/>
          <p:nvPr/>
        </p:nvSpPr>
        <p:spPr>
          <a:xfrm>
            <a:off x="2367498" y="3950217"/>
            <a:ext cx="6929908" cy="692497"/>
          </a:xfrm>
          <a:prstGeom prst="rect">
            <a:avLst/>
          </a:prstGeom>
        </p:spPr>
        <p:txBody>
          <a:bodyPr wrap="square">
            <a:spAutoFit/>
          </a:bodyPr>
          <a:lstStyle/>
          <a:p>
            <a:pPr algn="ctr"/>
            <a:r>
              <a:rPr lang="es-MX" sz="2100" b="1" dirty="0">
                <a:latin typeface="Felix Titling" panose="04060505060202020A04" pitchFamily="82" charset="0"/>
              </a:rPr>
              <a:t>RENDICIÓN DE CUENTAS </a:t>
            </a:r>
          </a:p>
          <a:p>
            <a:pPr algn="ctr"/>
            <a:r>
              <a:rPr lang="es-MX" b="1" dirty="0" smtClean="0">
                <a:latin typeface="Felix Titling" panose="04060505060202020A04" pitchFamily="82" charset="0"/>
              </a:rPr>
              <a:t>Vigencia 2023</a:t>
            </a:r>
            <a:endParaRPr lang="es-CO" b="1" dirty="0">
              <a:latin typeface="Felix Titling" panose="04060505060202020A04" pitchFamily="82" charset="0"/>
            </a:endParaRPr>
          </a:p>
        </p:txBody>
      </p:sp>
    </p:spTree>
    <p:extLst>
      <p:ext uri="{BB962C8B-B14F-4D97-AF65-F5344CB8AC3E}">
        <p14:creationId xmlns:p14="http://schemas.microsoft.com/office/powerpoint/2010/main" val="161441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34608" y="128155"/>
            <a:ext cx="2933816" cy="338554"/>
          </a:xfrm>
          <a:prstGeom prst="rect">
            <a:avLst/>
          </a:prstGeom>
        </p:spPr>
        <p:txBody>
          <a:bodyPr wrap="none">
            <a:spAutoFit/>
          </a:bodyPr>
          <a:lstStyle/>
          <a:p>
            <a:pPr algn="just"/>
            <a:r>
              <a:rPr lang="es-CO" sz="1600" b="1" dirty="0">
                <a:latin typeface="Century Gothic" panose="020B0502020202020204" pitchFamily="34" charset="0"/>
                <a:ea typeface="Calibri" panose="020F0502020204030204" pitchFamily="34" charset="0"/>
                <a:cs typeface="Arial" panose="020B0604020202020204" pitchFamily="34" charset="0"/>
              </a:rPr>
              <a:t>PERSONAL ADMINISTRATIVO</a:t>
            </a:r>
            <a:endParaRPr lang="es-CO" sz="16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832430292"/>
              </p:ext>
            </p:extLst>
          </p:nvPr>
        </p:nvGraphicFramePr>
        <p:xfrm>
          <a:off x="465491" y="497487"/>
          <a:ext cx="10443411" cy="6366335"/>
        </p:xfrm>
        <a:graphic>
          <a:graphicData uri="http://schemas.openxmlformats.org/drawingml/2006/table">
            <a:tbl>
              <a:tblPr firstRow="1" firstCol="1" bandRow="1">
                <a:tableStyleId>{5C22544A-7EE6-4342-B048-85BDC9FD1C3A}</a:tableStyleId>
              </a:tblPr>
              <a:tblGrid>
                <a:gridCol w="2411767">
                  <a:extLst>
                    <a:ext uri="{9D8B030D-6E8A-4147-A177-3AD203B41FA5}">
                      <a16:colId xmlns:a16="http://schemas.microsoft.com/office/drawing/2014/main" val="33015478"/>
                    </a:ext>
                  </a:extLst>
                </a:gridCol>
                <a:gridCol w="8031644">
                  <a:extLst>
                    <a:ext uri="{9D8B030D-6E8A-4147-A177-3AD203B41FA5}">
                      <a16:colId xmlns:a16="http://schemas.microsoft.com/office/drawing/2014/main" val="2725919036"/>
                    </a:ext>
                  </a:extLst>
                </a:gridCol>
              </a:tblGrid>
              <a:tr h="166375">
                <a:tc>
                  <a:txBody>
                    <a:bodyPr/>
                    <a:lstStyle/>
                    <a:p>
                      <a:pPr marL="0" marR="0" algn="ctr">
                        <a:lnSpc>
                          <a:spcPct val="107000"/>
                        </a:lnSpc>
                        <a:spcBef>
                          <a:spcPts val="0"/>
                        </a:spcBef>
                        <a:spcAft>
                          <a:spcPts val="0"/>
                        </a:spcAft>
                      </a:pPr>
                      <a:r>
                        <a:rPr lang="es-CO" sz="1400" dirty="0">
                          <a:solidFill>
                            <a:schemeClr val="tx1"/>
                          </a:solidFill>
                          <a:effectLst/>
                        </a:rPr>
                        <a:t>Cargo</a:t>
                      </a:r>
                      <a:endParaRPr lang="es-CO"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032" marR="40032" marT="0" marB="0" anchor="ctr"/>
                </a:tc>
                <a:tc>
                  <a:txBody>
                    <a:bodyPr/>
                    <a:lstStyle/>
                    <a:p>
                      <a:pPr marL="0" marR="0" algn="ctr">
                        <a:lnSpc>
                          <a:spcPct val="107000"/>
                        </a:lnSpc>
                        <a:spcBef>
                          <a:spcPts val="0"/>
                        </a:spcBef>
                        <a:spcAft>
                          <a:spcPts val="0"/>
                        </a:spcAft>
                      </a:pPr>
                      <a:r>
                        <a:rPr lang="es-CO" sz="1400" dirty="0">
                          <a:solidFill>
                            <a:schemeClr val="tx1"/>
                          </a:solidFill>
                          <a:effectLst/>
                        </a:rPr>
                        <a:t>Alcances o Funciones</a:t>
                      </a:r>
                      <a:endParaRPr lang="es-CO"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032" marR="40032" marT="0" marB="0" anchor="ctr"/>
                </a:tc>
                <a:extLst>
                  <a:ext uri="{0D108BD9-81ED-4DB2-BD59-A6C34878D82A}">
                    <a16:rowId xmlns:a16="http://schemas.microsoft.com/office/drawing/2014/main" val="739817195"/>
                  </a:ext>
                </a:extLst>
              </a:tr>
              <a:tr h="1217064">
                <a:tc>
                  <a:txBody>
                    <a:bodyPr/>
                    <a:lstStyle/>
                    <a:p>
                      <a:pPr marL="0" marR="0" algn="ctr">
                        <a:lnSpc>
                          <a:spcPct val="107000"/>
                        </a:lnSpc>
                        <a:spcBef>
                          <a:spcPts val="0"/>
                        </a:spcBef>
                        <a:spcAft>
                          <a:spcPts val="0"/>
                        </a:spcAft>
                      </a:pPr>
                      <a:r>
                        <a:rPr lang="es-CO" sz="1200" dirty="0">
                          <a:solidFill>
                            <a:schemeClr val="tx1"/>
                          </a:solidFill>
                          <a:effectLst/>
                        </a:rPr>
                        <a:t>Auxiliar administrativo </a:t>
                      </a:r>
                      <a:endParaRPr lang="es-CO"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032" marR="40032" marT="0" marB="0" anchor="ctr"/>
                </a:tc>
                <a:tc>
                  <a:txBody>
                    <a:bodyPr/>
                    <a:lstStyle/>
                    <a:p>
                      <a:pPr marL="0" marR="0" algn="l">
                        <a:lnSpc>
                          <a:spcPct val="107000"/>
                        </a:lnSpc>
                        <a:spcBef>
                          <a:spcPts val="0"/>
                        </a:spcBef>
                        <a:spcAft>
                          <a:spcPts val="0"/>
                        </a:spcAft>
                      </a:pPr>
                      <a:r>
                        <a:rPr lang="es-CO" sz="1100" dirty="0">
                          <a:solidFill>
                            <a:schemeClr val="tx1"/>
                          </a:solidFill>
                          <a:effectLst/>
                        </a:rPr>
                        <a:t>1.Llevar el registro de ingreso y salida de todos los bienes muebles e inmuebles y de consumo de la empresa en los cardex, sistema Aries, formatos digitales y demás, según corresponda. 2. </a:t>
                      </a:r>
                      <a:br>
                        <a:rPr lang="es-CO" sz="1100" dirty="0">
                          <a:solidFill>
                            <a:schemeClr val="tx1"/>
                          </a:solidFill>
                          <a:effectLst/>
                        </a:rPr>
                      </a:br>
                      <a:r>
                        <a:rPr lang="es-CO" sz="1100" dirty="0">
                          <a:solidFill>
                            <a:schemeClr val="tx1"/>
                          </a:solidFill>
                          <a:effectLst/>
                        </a:rPr>
                        <a:t>actualizar recurrentemente el inventario de bienes muebles e inmuebles y de consumo </a:t>
                      </a:r>
                      <a:br>
                        <a:rPr lang="es-CO" sz="1100" dirty="0">
                          <a:solidFill>
                            <a:schemeClr val="tx1"/>
                          </a:solidFill>
                          <a:effectLst/>
                        </a:rPr>
                      </a:br>
                      <a:r>
                        <a:rPr lang="es-CO" sz="1100" dirty="0">
                          <a:solidFill>
                            <a:schemeClr val="tx1"/>
                          </a:solidFill>
                          <a:effectLst/>
                        </a:rPr>
                        <a:t>según sea necesario en los medios dispuestos para ello. 3. señalar las necesidades de </a:t>
                      </a:r>
                      <a:br>
                        <a:rPr lang="es-CO" sz="1100" dirty="0">
                          <a:solidFill>
                            <a:schemeClr val="tx1"/>
                          </a:solidFill>
                          <a:effectLst/>
                        </a:rPr>
                      </a:br>
                      <a:r>
                        <a:rPr lang="es-CO" sz="1100" dirty="0">
                          <a:solidFill>
                            <a:schemeClr val="tx1"/>
                          </a:solidFill>
                          <a:effectLst/>
                        </a:rPr>
                        <a:t>bienes y servicios que se requieran contratar para el funcionamiento y cumplimiento de las </a:t>
                      </a:r>
                      <a:br>
                        <a:rPr lang="es-CO" sz="1100" dirty="0">
                          <a:solidFill>
                            <a:schemeClr val="tx1"/>
                          </a:solidFill>
                          <a:effectLst/>
                        </a:rPr>
                      </a:br>
                      <a:r>
                        <a:rPr lang="es-CO" sz="1100" dirty="0">
                          <a:solidFill>
                            <a:schemeClr val="tx1"/>
                          </a:solidFill>
                          <a:effectLst/>
                        </a:rPr>
                        <a:t>obligaciones de la empresa. 4. recopilar y hacer el banco de cotizaciones y proveedores de </a:t>
                      </a:r>
                      <a:br>
                        <a:rPr lang="es-CO" sz="1100" dirty="0">
                          <a:solidFill>
                            <a:schemeClr val="tx1"/>
                          </a:solidFill>
                          <a:effectLst/>
                        </a:rPr>
                      </a:br>
                      <a:r>
                        <a:rPr lang="es-CO" sz="1100" dirty="0">
                          <a:solidFill>
                            <a:schemeClr val="tx1"/>
                          </a:solidFill>
                          <a:effectLst/>
                        </a:rPr>
                        <a:t>bienes y servicios que regularmente requiere la </a:t>
                      </a:r>
                      <a:r>
                        <a:rPr lang="es-CO" sz="1100" dirty="0" smtClean="0">
                          <a:solidFill>
                            <a:schemeClr val="tx1"/>
                          </a:solidFill>
                          <a:effectLst/>
                        </a:rPr>
                        <a:t>empresa</a:t>
                      </a:r>
                      <a:endParaRPr lang="es-C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032" marR="40032" marT="0" marB="0"/>
                </a:tc>
                <a:extLst>
                  <a:ext uri="{0D108BD9-81ED-4DB2-BD59-A6C34878D82A}">
                    <a16:rowId xmlns:a16="http://schemas.microsoft.com/office/drawing/2014/main" val="66542810"/>
                  </a:ext>
                </a:extLst>
              </a:tr>
              <a:tr h="1217064">
                <a:tc>
                  <a:txBody>
                    <a:bodyPr/>
                    <a:lstStyle/>
                    <a:p>
                      <a:pPr marL="0" marR="0" algn="ctr">
                        <a:lnSpc>
                          <a:spcPct val="107000"/>
                        </a:lnSpc>
                        <a:spcBef>
                          <a:spcPts val="0"/>
                        </a:spcBef>
                        <a:spcAft>
                          <a:spcPts val="0"/>
                        </a:spcAft>
                      </a:pPr>
                      <a:r>
                        <a:rPr lang="es-CO" sz="1200" dirty="0">
                          <a:solidFill>
                            <a:schemeClr val="tx1"/>
                          </a:solidFill>
                          <a:effectLst/>
                        </a:rPr>
                        <a:t>Operario / SERVICIOS VARIOS</a:t>
                      </a:r>
                      <a:endParaRPr lang="es-CO"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032" marR="40032" marT="0" marB="0" anchor="ctr"/>
                </a:tc>
                <a:tc>
                  <a:txBody>
                    <a:bodyPr/>
                    <a:lstStyle/>
                    <a:p>
                      <a:pPr marL="0" marR="0" algn="l">
                        <a:lnSpc>
                          <a:spcPct val="107000"/>
                        </a:lnSpc>
                        <a:spcBef>
                          <a:spcPts val="0"/>
                        </a:spcBef>
                        <a:spcAft>
                          <a:spcPts val="0"/>
                        </a:spcAft>
                      </a:pPr>
                      <a:r>
                        <a:rPr lang="es-CO" sz="1100" dirty="0">
                          <a:solidFill>
                            <a:schemeClr val="tx1"/>
                          </a:solidFill>
                          <a:effectLst/>
                        </a:rPr>
                        <a:t>1. Realizar el aseo de las instalaciones físicas del domicilio </a:t>
                      </a:r>
                      <a:br>
                        <a:rPr lang="es-CO" sz="1100" dirty="0">
                          <a:solidFill>
                            <a:schemeClr val="tx1"/>
                          </a:solidFill>
                          <a:effectLst/>
                        </a:rPr>
                      </a:br>
                      <a:r>
                        <a:rPr lang="es-CO" sz="1100" dirty="0">
                          <a:solidFill>
                            <a:schemeClr val="tx1"/>
                          </a:solidFill>
                          <a:effectLst/>
                        </a:rPr>
                        <a:t>principal de la Empresa. 2. mantener en perfecto estado La limpieza de los pisos, ventanas, </a:t>
                      </a:r>
                      <a:br>
                        <a:rPr lang="es-CO" sz="1100" dirty="0">
                          <a:solidFill>
                            <a:schemeClr val="tx1"/>
                          </a:solidFill>
                          <a:effectLst/>
                        </a:rPr>
                      </a:br>
                      <a:r>
                        <a:rPr lang="es-CO" sz="1100" dirty="0">
                          <a:solidFill>
                            <a:schemeClr val="tx1"/>
                          </a:solidFill>
                          <a:effectLst/>
                        </a:rPr>
                        <a:t>puertas, cuadros archivadores, divisiones etc. 3. Limpiar los servicios sanitarios, lavamanos </a:t>
                      </a:r>
                      <a:br>
                        <a:rPr lang="es-CO" sz="1100" dirty="0">
                          <a:solidFill>
                            <a:schemeClr val="tx1"/>
                          </a:solidFill>
                          <a:effectLst/>
                        </a:rPr>
                      </a:br>
                      <a:r>
                        <a:rPr lang="es-CO" sz="1100" dirty="0">
                          <a:solidFill>
                            <a:schemeClr val="tx1"/>
                          </a:solidFill>
                          <a:effectLst/>
                        </a:rPr>
                        <a:t>entre otros. 4. Atender las solicitudes de los funcionarios que laboran en la Empresa. 5. </a:t>
                      </a:r>
                      <a:br>
                        <a:rPr lang="es-CO" sz="1100" dirty="0">
                          <a:solidFill>
                            <a:schemeClr val="tx1"/>
                          </a:solidFill>
                          <a:effectLst/>
                        </a:rPr>
                      </a:br>
                      <a:r>
                        <a:rPr lang="es-CO" sz="1100" dirty="0">
                          <a:solidFill>
                            <a:schemeClr val="tx1"/>
                          </a:solidFill>
                          <a:effectLst/>
                        </a:rPr>
                        <a:t>Propender por el uso correcto de los sistemas de iluminación, aire acondicionado, ventiladores, </a:t>
                      </a:r>
                      <a:br>
                        <a:rPr lang="es-CO" sz="1100" dirty="0">
                          <a:solidFill>
                            <a:schemeClr val="tx1"/>
                          </a:solidFill>
                          <a:effectLst/>
                        </a:rPr>
                      </a:br>
                      <a:r>
                        <a:rPr lang="es-CO" sz="1100" dirty="0">
                          <a:solidFill>
                            <a:schemeClr val="tx1"/>
                          </a:solidFill>
                          <a:effectLst/>
                        </a:rPr>
                        <a:t>grifería, disposición de los residuos sólidos aprovechables que se generan en el domicilio </a:t>
                      </a:r>
                      <a:br>
                        <a:rPr lang="es-CO" sz="1100" dirty="0">
                          <a:solidFill>
                            <a:schemeClr val="tx1"/>
                          </a:solidFill>
                          <a:effectLst/>
                        </a:rPr>
                      </a:br>
                      <a:r>
                        <a:rPr lang="es-CO" sz="1100" dirty="0">
                          <a:solidFill>
                            <a:schemeClr val="tx1"/>
                          </a:solidFill>
                          <a:effectLst/>
                        </a:rPr>
                        <a:t>principal Empresa. 6. Prestar el servicio integral de </a:t>
                      </a:r>
                      <a:r>
                        <a:rPr lang="es-CO" sz="1100" dirty="0" smtClean="0">
                          <a:solidFill>
                            <a:schemeClr val="tx1"/>
                          </a:solidFill>
                          <a:effectLst/>
                        </a:rPr>
                        <a:t>cafetería.</a:t>
                      </a:r>
                      <a:endParaRPr lang="es-C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032" marR="40032" marT="0" marB="0"/>
                </a:tc>
                <a:extLst>
                  <a:ext uri="{0D108BD9-81ED-4DB2-BD59-A6C34878D82A}">
                    <a16:rowId xmlns:a16="http://schemas.microsoft.com/office/drawing/2014/main" val="17257425"/>
                  </a:ext>
                </a:extLst>
              </a:tr>
              <a:tr h="691720">
                <a:tc>
                  <a:txBody>
                    <a:bodyPr/>
                    <a:lstStyle/>
                    <a:p>
                      <a:pPr marL="0" marR="0" algn="ctr">
                        <a:lnSpc>
                          <a:spcPct val="107000"/>
                        </a:lnSpc>
                        <a:spcBef>
                          <a:spcPts val="0"/>
                        </a:spcBef>
                        <a:spcAft>
                          <a:spcPts val="0"/>
                        </a:spcAft>
                      </a:pPr>
                      <a:r>
                        <a:rPr lang="es-CO" sz="1200" dirty="0">
                          <a:solidFill>
                            <a:schemeClr val="tx1"/>
                          </a:solidFill>
                          <a:effectLst/>
                        </a:rPr>
                        <a:t>Técnico Administrativo / COORDINADORA DE LA OFICINA DE PETICIONES, QUEJAS Y RECURSOS, Y DE FACTURACIÓN</a:t>
                      </a:r>
                      <a:endParaRPr lang="es-CO"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032" marR="40032" marT="0" marB="0" anchor="ctr"/>
                </a:tc>
                <a:tc>
                  <a:txBody>
                    <a:bodyPr/>
                    <a:lstStyle/>
                    <a:p>
                      <a:pPr marL="0" marR="0" algn="l">
                        <a:lnSpc>
                          <a:spcPct val="107000"/>
                        </a:lnSpc>
                        <a:spcBef>
                          <a:spcPts val="0"/>
                        </a:spcBef>
                        <a:spcAft>
                          <a:spcPts val="0"/>
                        </a:spcAft>
                      </a:pPr>
                      <a:r>
                        <a:rPr lang="es-CO" sz="1100" dirty="0" smtClean="0">
                          <a:solidFill>
                            <a:schemeClr val="tx1"/>
                          </a:solidFill>
                          <a:effectLst/>
                        </a:rPr>
                        <a:t>1 </a:t>
                      </a:r>
                      <a:r>
                        <a:rPr lang="es-CO" sz="1100" dirty="0">
                          <a:solidFill>
                            <a:schemeClr val="tx1"/>
                          </a:solidFill>
                          <a:effectLst/>
                        </a:rPr>
                        <a:t>realizar actividades de coordinación de la oficina de peticiones, quejas y recursos, y de facturación. 2. Realizar atención al usuario conforme a las disposiciones del contrato de condiciones uniformes, garantizando los derechos de los usuarios. 3. realizar la Factura de servicios públicos. Con la que la empresa cuenta, como persona prestadora de servicios públicos, donde se notifica al usuario, por causa del consumo y demás servicios inherentes en desarrollo de un contrato de prestación de servicios públicos. </a:t>
                      </a:r>
                      <a:endParaRPr lang="es-C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032" marR="40032" marT="0" marB="0"/>
                </a:tc>
                <a:extLst>
                  <a:ext uri="{0D108BD9-81ED-4DB2-BD59-A6C34878D82A}">
                    <a16:rowId xmlns:a16="http://schemas.microsoft.com/office/drawing/2014/main" val="3578285972"/>
                  </a:ext>
                </a:extLst>
              </a:tr>
              <a:tr h="1041949">
                <a:tc>
                  <a:txBody>
                    <a:bodyPr/>
                    <a:lstStyle/>
                    <a:p>
                      <a:pPr marL="0" marR="0" algn="ctr">
                        <a:lnSpc>
                          <a:spcPct val="107000"/>
                        </a:lnSpc>
                        <a:spcBef>
                          <a:spcPts val="0"/>
                        </a:spcBef>
                        <a:spcAft>
                          <a:spcPts val="0"/>
                        </a:spcAft>
                      </a:pPr>
                      <a:r>
                        <a:rPr lang="es-CO" sz="1200" dirty="0">
                          <a:solidFill>
                            <a:schemeClr val="tx1"/>
                          </a:solidFill>
                          <a:effectLst/>
                        </a:rPr>
                        <a:t>Auxiliar administrativo / AUXILIAR DE TOMA DE LECTURA DE MEDIDORES Y ENTREGA DE FACTURACIÓN</a:t>
                      </a:r>
                      <a:endParaRPr lang="es-CO"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032" marR="40032" marT="0" marB="0" anchor="ctr"/>
                </a:tc>
                <a:tc>
                  <a:txBody>
                    <a:bodyPr/>
                    <a:lstStyle/>
                    <a:p>
                      <a:pPr marL="0" marR="0" algn="l">
                        <a:lnSpc>
                          <a:spcPct val="107000"/>
                        </a:lnSpc>
                        <a:spcBef>
                          <a:spcPts val="0"/>
                        </a:spcBef>
                        <a:spcAft>
                          <a:spcPts val="0"/>
                        </a:spcAft>
                      </a:pPr>
                      <a:r>
                        <a:rPr lang="es-CO" sz="1100" dirty="0" smtClean="0">
                          <a:solidFill>
                            <a:schemeClr val="tx1"/>
                          </a:solidFill>
                          <a:effectLst/>
                        </a:rPr>
                        <a:t>1.Entregar </a:t>
                      </a:r>
                      <a:r>
                        <a:rPr lang="es-CO" sz="1100" dirty="0">
                          <a:solidFill>
                            <a:schemeClr val="tx1"/>
                          </a:solidFill>
                          <a:effectLst/>
                        </a:rPr>
                        <a:t>por sus propios medios, las facturas de venta expedidas por la Empresa, en la zona Urbana y rural del Municipio de Yondó.  2. Tomar por sus propios medios, la lectura de los micro -medidores de agua potable ubicados en la zona urbana y rural del municipio de Yondó.  3. Reportar novedades de edificaciones o modificaciones de inmuebles existentes al área de facturación para su registro en el sistema.  4. Mantener un trato cordial con todas las personas durante la ejecución de las actividades contratadas.  5. Abstenerse de entregar junto con la facturación expedida de la empresa o cualquier otra documentación que la Empresa remita  a los usuarios, propaganda comercial ajena la Empresa. </a:t>
                      </a:r>
                      <a:endParaRPr lang="es-C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032" marR="40032" marT="0" marB="0"/>
                </a:tc>
                <a:extLst>
                  <a:ext uri="{0D108BD9-81ED-4DB2-BD59-A6C34878D82A}">
                    <a16:rowId xmlns:a16="http://schemas.microsoft.com/office/drawing/2014/main" val="2905769387"/>
                  </a:ext>
                </a:extLst>
              </a:tr>
              <a:tr h="403868">
                <a:tc>
                  <a:txBody>
                    <a:bodyPr/>
                    <a:lstStyle/>
                    <a:p>
                      <a:pPr marL="0" marR="0" algn="ctr">
                        <a:lnSpc>
                          <a:spcPct val="107000"/>
                        </a:lnSpc>
                        <a:spcBef>
                          <a:spcPts val="0"/>
                        </a:spcBef>
                        <a:spcAft>
                          <a:spcPts val="0"/>
                        </a:spcAft>
                      </a:pPr>
                      <a:r>
                        <a:rPr lang="es-CO" sz="1200" dirty="0">
                          <a:solidFill>
                            <a:schemeClr val="tx1"/>
                          </a:solidFill>
                          <a:effectLst/>
                        </a:rPr>
                        <a:t>JEFE DE RECURSO HUMANO</a:t>
                      </a:r>
                      <a:endParaRPr lang="es-CO"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032" marR="40032" marT="0" marB="0" anchor="ctr"/>
                </a:tc>
                <a:tc>
                  <a:txBody>
                    <a:bodyPr/>
                    <a:lstStyle/>
                    <a:p>
                      <a:pPr marL="0" marR="0" algn="l">
                        <a:lnSpc>
                          <a:spcPct val="107000"/>
                        </a:lnSpc>
                        <a:spcBef>
                          <a:spcPts val="0"/>
                        </a:spcBef>
                        <a:spcAft>
                          <a:spcPts val="0"/>
                        </a:spcAft>
                      </a:pPr>
                      <a:r>
                        <a:rPr lang="es-CO" sz="1100" dirty="0">
                          <a:solidFill>
                            <a:schemeClr val="tx1"/>
                          </a:solidFill>
                          <a:effectLst/>
                        </a:rPr>
                        <a:t>1.Realizar  los contratos laborales administrativo, y operativos 2 elaborar y presentar oportunamente la liquidación de  nómina, prestaciones sociales las planillas de autoliquidación de aportes a la seguridad social de los empleados de la empresa</a:t>
                      </a:r>
                      <a:endParaRPr lang="es-C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032" marR="40032" marT="0" marB="0"/>
                </a:tc>
                <a:extLst>
                  <a:ext uri="{0D108BD9-81ED-4DB2-BD59-A6C34878D82A}">
                    <a16:rowId xmlns:a16="http://schemas.microsoft.com/office/drawing/2014/main" val="3724014502"/>
                  </a:ext>
                </a:extLst>
              </a:tr>
              <a:tr h="725683">
                <a:tc>
                  <a:txBody>
                    <a:bodyPr/>
                    <a:lstStyle/>
                    <a:p>
                      <a:pPr marL="0" marR="0" algn="ctr">
                        <a:lnSpc>
                          <a:spcPct val="107000"/>
                        </a:lnSpc>
                        <a:spcBef>
                          <a:spcPts val="0"/>
                        </a:spcBef>
                        <a:spcAft>
                          <a:spcPts val="0"/>
                        </a:spcAft>
                      </a:pPr>
                      <a:r>
                        <a:rPr lang="es-CO" sz="1200" dirty="0">
                          <a:solidFill>
                            <a:schemeClr val="tx1"/>
                          </a:solidFill>
                          <a:effectLst/>
                        </a:rPr>
                        <a:t>Operario</a:t>
                      </a:r>
                      <a:endParaRPr lang="es-CO"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032" marR="40032" marT="0" marB="0" anchor="ctr"/>
                </a:tc>
                <a:tc>
                  <a:txBody>
                    <a:bodyPr/>
                    <a:lstStyle/>
                    <a:p>
                      <a:pPr marL="0" marR="0" algn="l">
                        <a:lnSpc>
                          <a:spcPct val="107000"/>
                        </a:lnSpc>
                        <a:spcBef>
                          <a:spcPts val="0"/>
                        </a:spcBef>
                        <a:spcAft>
                          <a:spcPts val="0"/>
                        </a:spcAft>
                      </a:pPr>
                      <a:r>
                        <a:rPr lang="es-CO" sz="1100" dirty="0" smtClean="0">
                          <a:solidFill>
                            <a:schemeClr val="tx1"/>
                          </a:solidFill>
                          <a:effectLst/>
                        </a:rPr>
                        <a:t>a) </a:t>
                      </a:r>
                      <a:r>
                        <a:rPr lang="es-CO" sz="1100" dirty="0">
                          <a:solidFill>
                            <a:schemeClr val="tx1"/>
                          </a:solidFill>
                          <a:effectLst/>
                        </a:rPr>
                        <a:t>Las contempladas en el manual de funciones de la entidad d) Las demás consagradas en el artículo 58 del Código Sustantivo del Trabajo. Funciones. PARAGRAFO. Además de las anteriormente mencionadas deberá ejecutar labores para como: Como función específica asignada será la de apoyar la coordinación del Sistema de Gestión de Seguridad y Salud en el Trabajo, con la respectiva asignación de responsabilidades que esto conlleva.</a:t>
                      </a:r>
                      <a:endParaRPr lang="es-C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032" marR="40032" marT="0" marB="0"/>
                </a:tc>
                <a:extLst>
                  <a:ext uri="{0D108BD9-81ED-4DB2-BD59-A6C34878D82A}">
                    <a16:rowId xmlns:a16="http://schemas.microsoft.com/office/drawing/2014/main" val="169117278"/>
                  </a:ext>
                </a:extLst>
              </a:tr>
              <a:tr h="523812">
                <a:tc>
                  <a:txBody>
                    <a:bodyPr/>
                    <a:lstStyle/>
                    <a:p>
                      <a:pPr marL="0" marR="0" algn="ctr">
                        <a:lnSpc>
                          <a:spcPct val="107000"/>
                        </a:lnSpc>
                        <a:spcBef>
                          <a:spcPts val="0"/>
                        </a:spcBef>
                        <a:spcAft>
                          <a:spcPts val="0"/>
                        </a:spcAft>
                      </a:pPr>
                      <a:r>
                        <a:rPr lang="es-CO" sz="1200" dirty="0">
                          <a:solidFill>
                            <a:schemeClr val="tx1"/>
                          </a:solidFill>
                          <a:effectLst/>
                        </a:rPr>
                        <a:t>Auxiliar administrativo / PQR</a:t>
                      </a:r>
                      <a:endParaRPr lang="es-CO"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032" marR="40032" marT="0" marB="0" anchor="ctr"/>
                </a:tc>
                <a:tc>
                  <a:txBody>
                    <a:bodyPr/>
                    <a:lstStyle/>
                    <a:p>
                      <a:pPr marL="0" marR="0" algn="l">
                        <a:lnSpc>
                          <a:spcPct val="107000"/>
                        </a:lnSpc>
                        <a:spcBef>
                          <a:spcPts val="0"/>
                        </a:spcBef>
                        <a:spcAft>
                          <a:spcPts val="0"/>
                        </a:spcAft>
                      </a:pPr>
                      <a:r>
                        <a:rPr lang="es-CO" sz="1100" dirty="0">
                          <a:solidFill>
                            <a:schemeClr val="tx1"/>
                          </a:solidFill>
                          <a:effectLst/>
                        </a:rPr>
                        <a:t>1. Recepción solicitudes, quejas y reclamos 2. recibir y hacer seguimiento a la correspondencia, 3, retroalimentar completamente el sistema Aries. </a:t>
                      </a:r>
                      <a:endParaRPr lang="es-C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032" marR="40032" marT="0" marB="0"/>
                </a:tc>
                <a:extLst>
                  <a:ext uri="{0D108BD9-81ED-4DB2-BD59-A6C34878D82A}">
                    <a16:rowId xmlns:a16="http://schemas.microsoft.com/office/drawing/2014/main" val="3453304553"/>
                  </a:ext>
                </a:extLst>
              </a:tr>
            </a:tbl>
          </a:graphicData>
        </a:graphic>
      </p:graphicFrame>
    </p:spTree>
    <p:extLst>
      <p:ext uri="{BB962C8B-B14F-4D97-AF65-F5344CB8AC3E}">
        <p14:creationId xmlns:p14="http://schemas.microsoft.com/office/powerpoint/2010/main" val="39611658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27505" y="332565"/>
            <a:ext cx="3621504" cy="369332"/>
          </a:xfrm>
          <a:prstGeom prst="rect">
            <a:avLst/>
          </a:prstGeom>
        </p:spPr>
        <p:txBody>
          <a:bodyPr wrap="none">
            <a:spAutoFit/>
          </a:bodyPr>
          <a:lstStyle/>
          <a:p>
            <a:pPr marR="0" lvl="0" algn="just">
              <a:spcBef>
                <a:spcPts val="0"/>
              </a:spcBef>
              <a:spcAft>
                <a:spcPts val="0"/>
              </a:spcAft>
            </a:pPr>
            <a:r>
              <a:rPr lang="es-CO" b="1" dirty="0" smtClean="0">
                <a:latin typeface="Century Gothic" panose="020B0502020202020204" pitchFamily="34" charset="0"/>
                <a:ea typeface="Calibri" panose="020F0502020204030204" pitchFamily="34" charset="0"/>
                <a:cs typeface="Arial" panose="020B0604020202020204" pitchFamily="34" charset="0"/>
              </a:rPr>
              <a:t>6. INFORME </a:t>
            </a:r>
            <a:r>
              <a:rPr lang="es-CO" b="1" dirty="0">
                <a:latin typeface="Century Gothic" panose="020B0502020202020204" pitchFamily="34" charset="0"/>
                <a:ea typeface="Calibri" panose="020F0502020204030204" pitchFamily="34" charset="0"/>
                <a:cs typeface="Arial" panose="020B0604020202020204" pitchFamily="34" charset="0"/>
              </a:rPr>
              <a:t>CAMION CISTERNA</a:t>
            </a:r>
            <a:endParaRPr lang="es-CO"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ángulo 4"/>
          <p:cNvSpPr/>
          <p:nvPr/>
        </p:nvSpPr>
        <p:spPr>
          <a:xfrm>
            <a:off x="890695" y="1210997"/>
            <a:ext cx="1577426" cy="369332"/>
          </a:xfrm>
          <a:prstGeom prst="rect">
            <a:avLst/>
          </a:prstGeom>
        </p:spPr>
        <p:txBody>
          <a:bodyPr wrap="square">
            <a:spAutoFit/>
          </a:bodyPr>
          <a:lstStyle/>
          <a:p>
            <a:pPr algn="just"/>
            <a:r>
              <a:rPr lang="es-CO" b="1" dirty="0">
                <a:latin typeface="Century Gothic" panose="020B0502020202020204" pitchFamily="34" charset="0"/>
                <a:ea typeface="Calibri" panose="020F0502020204030204" pitchFamily="34" charset="0"/>
                <a:cs typeface="Arial" panose="020B0604020202020204" pitchFamily="34" charset="0"/>
              </a:rPr>
              <a:t>Contratos</a:t>
            </a:r>
            <a:endParaRPr lang="es-CO"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p:cNvPicPr/>
          <p:nvPr/>
        </p:nvPicPr>
        <p:blipFill rotWithShape="1">
          <a:blip r:embed="rId2">
            <a:extLst>
              <a:ext uri="{28A0092B-C50C-407E-A947-70E740481C1C}">
                <a14:useLocalDpi xmlns:a14="http://schemas.microsoft.com/office/drawing/2010/main" val="0"/>
              </a:ext>
            </a:extLst>
          </a:blip>
          <a:srcRect l="2917" t="22241" r="31873" b="36848"/>
          <a:stretch/>
        </p:blipFill>
        <p:spPr bwMode="auto">
          <a:xfrm>
            <a:off x="-1742" y="1606401"/>
            <a:ext cx="4592504" cy="1619885"/>
          </a:xfrm>
          <a:prstGeom prst="rect">
            <a:avLst/>
          </a:prstGeom>
          <a:ln>
            <a:noFill/>
          </a:ln>
          <a:extLst>
            <a:ext uri="{53640926-AAD7-44D8-BBD7-CCE9431645EC}">
              <a14:shadowObscured xmlns:a14="http://schemas.microsoft.com/office/drawing/2010/main"/>
            </a:ext>
          </a:extLst>
        </p:spPr>
      </p:pic>
      <p:pic>
        <p:nvPicPr>
          <p:cNvPr id="7" name="Imagen 6"/>
          <p:cNvPicPr/>
          <p:nvPr/>
        </p:nvPicPr>
        <p:blipFill>
          <a:blip r:embed="rId3">
            <a:extLst>
              <a:ext uri="{28A0092B-C50C-407E-A947-70E740481C1C}">
                <a14:useLocalDpi xmlns:a14="http://schemas.microsoft.com/office/drawing/2010/main" val="0"/>
              </a:ext>
            </a:extLst>
          </a:blip>
          <a:stretch>
            <a:fillRect/>
          </a:stretch>
        </p:blipFill>
        <p:spPr>
          <a:xfrm>
            <a:off x="133219" y="3429186"/>
            <a:ext cx="4415790" cy="1881505"/>
          </a:xfrm>
          <a:prstGeom prst="rect">
            <a:avLst/>
          </a:prstGeom>
        </p:spPr>
      </p:pic>
      <p:pic>
        <p:nvPicPr>
          <p:cNvPr id="8" name="Imagen 7"/>
          <p:cNvPicPr>
            <a:picLocks noChangeAspect="1"/>
          </p:cNvPicPr>
          <p:nvPr/>
        </p:nvPicPr>
        <p:blipFill rotWithShape="1">
          <a:blip r:embed="rId4"/>
          <a:srcRect l="29757" t="29228" r="29239" b="21790"/>
          <a:stretch/>
        </p:blipFill>
        <p:spPr>
          <a:xfrm>
            <a:off x="4590762" y="1580329"/>
            <a:ext cx="5624188" cy="4199022"/>
          </a:xfrm>
          <a:prstGeom prst="rect">
            <a:avLst/>
          </a:prstGeom>
        </p:spPr>
      </p:pic>
      <p:sp>
        <p:nvSpPr>
          <p:cNvPr id="9" name="Rectángulo 8"/>
          <p:cNvSpPr/>
          <p:nvPr/>
        </p:nvSpPr>
        <p:spPr>
          <a:xfrm>
            <a:off x="2341114" y="6645674"/>
            <a:ext cx="6096000" cy="256289"/>
          </a:xfrm>
          <a:prstGeom prst="rect">
            <a:avLst/>
          </a:prstGeom>
        </p:spPr>
        <p:txBody>
          <a:bodyPr>
            <a:spAutoFit/>
          </a:bodyPr>
          <a:lstStyle/>
          <a:p>
            <a:pPr algn="ctr">
              <a:lnSpc>
                <a:spcPct val="107000"/>
              </a:lnSpc>
              <a:spcAft>
                <a:spcPts val="800"/>
              </a:spcAft>
            </a:pPr>
            <a:r>
              <a:rPr lang="es-CO" sz="1050" i="1" dirty="0">
                <a:latin typeface="Century Gothic" panose="020B0502020202020204" pitchFamily="34" charset="0"/>
                <a:ea typeface="Calibri" panose="020F0502020204030204" pitchFamily="34" charset="0"/>
                <a:cs typeface="Arial" panose="020B0604020202020204" pitchFamily="34" charset="0"/>
              </a:rPr>
              <a:t>Fuente: Área Operativa- Aguas &amp; Aseo de Yondó S.A E.S.P</a:t>
            </a:r>
            <a:endParaRPr lang="es-CO"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32043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851" y="886121"/>
            <a:ext cx="3962402" cy="2557547"/>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5452" y="823328"/>
            <a:ext cx="4264507" cy="2521452"/>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849" y="3875836"/>
            <a:ext cx="4130406" cy="2416679"/>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5453" y="3641219"/>
            <a:ext cx="4247147" cy="2768493"/>
          </a:xfrm>
          <a:prstGeom prst="rect">
            <a:avLst/>
          </a:prstGeom>
        </p:spPr>
      </p:pic>
    </p:spTree>
    <p:extLst>
      <p:ext uri="{BB962C8B-B14F-4D97-AF65-F5344CB8AC3E}">
        <p14:creationId xmlns:p14="http://schemas.microsoft.com/office/powerpoint/2010/main" val="962820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WhatsApp Video 2023-02-20 at 3.25.41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96126" y="968683"/>
            <a:ext cx="4134853" cy="5532550"/>
          </a:xfrm>
          <a:prstGeom prst="rect">
            <a:avLst/>
          </a:prstGeom>
        </p:spPr>
      </p:pic>
      <p:sp>
        <p:nvSpPr>
          <p:cNvPr id="7" name="Rectángulo 6"/>
          <p:cNvSpPr/>
          <p:nvPr/>
        </p:nvSpPr>
        <p:spPr>
          <a:xfrm>
            <a:off x="2217821" y="6588707"/>
            <a:ext cx="6096000" cy="256289"/>
          </a:xfrm>
          <a:prstGeom prst="rect">
            <a:avLst/>
          </a:prstGeom>
        </p:spPr>
        <p:txBody>
          <a:bodyPr>
            <a:spAutoFit/>
          </a:bodyPr>
          <a:lstStyle/>
          <a:p>
            <a:pPr algn="ctr">
              <a:lnSpc>
                <a:spcPct val="107000"/>
              </a:lnSpc>
              <a:spcAft>
                <a:spcPts val="800"/>
              </a:spcAft>
            </a:pPr>
            <a:r>
              <a:rPr lang="es-CO" sz="1000" i="1" dirty="0">
                <a:latin typeface="Century Gothic" panose="020B0502020202020204" pitchFamily="34" charset="0"/>
                <a:ea typeface="Calibri" panose="020F0502020204030204" pitchFamily="34" charset="0"/>
                <a:cs typeface="Arial" panose="020B0604020202020204" pitchFamily="34" charset="0"/>
              </a:rPr>
              <a:t>Fuente: Área Operativa- Aguas &amp; Aseo de Yondó S.A E.S.P</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505685" y="119584"/>
            <a:ext cx="3621504" cy="369332"/>
          </a:xfrm>
          <a:prstGeom prst="rect">
            <a:avLst/>
          </a:prstGeom>
        </p:spPr>
        <p:txBody>
          <a:bodyPr wrap="none">
            <a:spAutoFit/>
          </a:bodyPr>
          <a:lstStyle/>
          <a:p>
            <a:pPr marR="0" lvl="0" algn="just">
              <a:spcBef>
                <a:spcPts val="0"/>
              </a:spcBef>
              <a:spcAft>
                <a:spcPts val="0"/>
              </a:spcAft>
            </a:pPr>
            <a:r>
              <a:rPr lang="es-CO" b="1" dirty="0" smtClean="0">
                <a:latin typeface="Century Gothic" panose="020B0502020202020204" pitchFamily="34" charset="0"/>
                <a:ea typeface="Calibri" panose="020F0502020204030204" pitchFamily="34" charset="0"/>
                <a:cs typeface="Arial" panose="020B0604020202020204" pitchFamily="34" charset="0"/>
              </a:rPr>
              <a:t>6. INFORME </a:t>
            </a:r>
            <a:r>
              <a:rPr lang="es-CO" b="1" dirty="0">
                <a:latin typeface="Century Gothic" panose="020B0502020202020204" pitchFamily="34" charset="0"/>
                <a:ea typeface="Calibri" panose="020F0502020204030204" pitchFamily="34" charset="0"/>
                <a:cs typeface="Arial" panose="020B0604020202020204" pitchFamily="34" charset="0"/>
              </a:rPr>
              <a:t>CAMION CISTERNA</a:t>
            </a:r>
            <a:endParaRPr lang="es-CO"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0925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6071" y="1459926"/>
            <a:ext cx="2723064" cy="3112073"/>
          </a:xfrm>
          <a:prstGeom prst="rect">
            <a:avLst/>
          </a:prstGeom>
          <a:ln>
            <a:noFill/>
          </a:ln>
          <a:effectLst>
            <a:outerShdw blurRad="292100" dist="139700" dir="2700000" algn="tl" rotWithShape="0">
              <a:srgbClr val="333333">
                <a:alpha val="65000"/>
              </a:srgbClr>
            </a:outerShdw>
          </a:effectLst>
        </p:spPr>
      </p:pic>
      <p:sp>
        <p:nvSpPr>
          <p:cNvPr id="4" name="CuadroTexto 3"/>
          <p:cNvSpPr txBox="1"/>
          <p:nvPr/>
        </p:nvSpPr>
        <p:spPr>
          <a:xfrm>
            <a:off x="0" y="6396335"/>
            <a:ext cx="7196344" cy="461665"/>
          </a:xfrm>
          <a:prstGeom prst="rect">
            <a:avLst/>
          </a:prstGeom>
          <a:noFill/>
        </p:spPr>
        <p:txBody>
          <a:bodyPr wrap="square" rtlCol="0">
            <a:spAutoFit/>
          </a:bodyPr>
          <a:lstStyle/>
          <a:p>
            <a:pPr algn="ctr"/>
            <a:r>
              <a:rPr lang="es-CO" sz="2400" i="1" dirty="0">
                <a:latin typeface="Bookman Old Style" panose="02050604050505020204" pitchFamily="18" charset="0"/>
              </a:rPr>
              <a:t>GRACIAS POR SU ATENCIÓN PRESTADA.</a:t>
            </a:r>
          </a:p>
        </p:txBody>
      </p:sp>
    </p:spTree>
    <p:extLst>
      <p:ext uri="{BB962C8B-B14F-4D97-AF65-F5344CB8AC3E}">
        <p14:creationId xmlns:p14="http://schemas.microsoft.com/office/powerpoint/2010/main" val="312421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35714" y="683841"/>
            <a:ext cx="7924800" cy="369332"/>
          </a:xfrm>
          <a:prstGeom prst="rect">
            <a:avLst/>
          </a:prstGeom>
        </p:spPr>
        <p:txBody>
          <a:bodyPr wrap="square">
            <a:spAutoFit/>
          </a:bodyPr>
          <a:lstStyle/>
          <a:p>
            <a:pPr marL="342900" marR="0" lvl="0" indent="-342900" algn="just">
              <a:spcBef>
                <a:spcPts val="0"/>
              </a:spcBef>
              <a:spcAft>
                <a:spcPts val="0"/>
              </a:spcAft>
              <a:buFont typeface="+mj-lt"/>
              <a:buAutoNum type="arabicPeriod"/>
            </a:pPr>
            <a:r>
              <a:rPr lang="es-CO" b="1" dirty="0">
                <a:latin typeface="Century Gothic" panose="020B0502020202020204" pitchFamily="34" charset="0"/>
                <a:ea typeface="Calibri" panose="020F0502020204030204" pitchFamily="34" charset="0"/>
                <a:cs typeface="Arial" panose="020B0604020202020204" pitchFamily="34" charset="0"/>
              </a:rPr>
              <a:t>ESTADO ACTUAL RED DE DISTRIBUCIÓN SECTOR ACUEDUCTO </a:t>
            </a:r>
            <a:endParaRPr lang="es-CO"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p:cNvPicPr/>
          <p:nvPr/>
        </p:nvPicPr>
        <p:blipFill rotWithShape="1">
          <a:blip r:embed="rId2"/>
          <a:srcRect l="9964" t="22375" r="34083" b="14782"/>
          <a:stretch/>
        </p:blipFill>
        <p:spPr bwMode="auto">
          <a:xfrm>
            <a:off x="2339158" y="1504595"/>
            <a:ext cx="5890444" cy="4259178"/>
          </a:xfrm>
          <a:prstGeom prst="rect">
            <a:avLst/>
          </a:prstGeom>
          <a:ln>
            <a:noFill/>
          </a:ln>
          <a:extLst>
            <a:ext uri="{53640926-AAD7-44D8-BBD7-CCE9431645EC}">
              <a14:shadowObscured xmlns:a14="http://schemas.microsoft.com/office/drawing/2010/main"/>
            </a:ext>
          </a:extLst>
        </p:spPr>
      </p:pic>
      <p:sp>
        <p:nvSpPr>
          <p:cNvPr id="7" name="Rectángulo 6"/>
          <p:cNvSpPr/>
          <p:nvPr/>
        </p:nvSpPr>
        <p:spPr>
          <a:xfrm>
            <a:off x="1977189" y="6584527"/>
            <a:ext cx="6096000" cy="273473"/>
          </a:xfrm>
          <a:prstGeom prst="rect">
            <a:avLst/>
          </a:prstGeom>
        </p:spPr>
        <p:txBody>
          <a:bodyPr>
            <a:spAutoFit/>
          </a:bodyPr>
          <a:lstStyle/>
          <a:p>
            <a:pPr algn="ctr">
              <a:lnSpc>
                <a:spcPct val="107000"/>
              </a:lnSpc>
              <a:spcAft>
                <a:spcPts val="800"/>
              </a:spcAft>
            </a:pPr>
            <a:r>
              <a:rPr lang="es-CO" sz="1100" i="1" dirty="0">
                <a:latin typeface="Century Gothic" panose="020B0502020202020204" pitchFamily="34" charset="0"/>
                <a:ea typeface="Calibri" panose="020F0502020204030204" pitchFamily="34" charset="0"/>
                <a:cs typeface="Arial" panose="020B0604020202020204" pitchFamily="34" charset="0"/>
              </a:rPr>
              <a:t>Fuente: Área Operativa- Aguas &amp; Aseo de Yondó S.A E.S.P</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04850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p:nvPr/>
        </p:nvPicPr>
        <p:blipFill rotWithShape="1">
          <a:blip r:embed="rId2">
            <a:extLst>
              <a:ext uri="{28A0092B-C50C-407E-A947-70E740481C1C}">
                <a14:useLocalDpi xmlns:a14="http://schemas.microsoft.com/office/drawing/2010/main" val="0"/>
              </a:ext>
            </a:extLst>
          </a:blip>
          <a:srcRect l="30081" t="26665" r="31022" b="5594"/>
          <a:stretch/>
        </p:blipFill>
        <p:spPr bwMode="auto">
          <a:xfrm>
            <a:off x="1630154" y="258061"/>
            <a:ext cx="6033962" cy="6287117"/>
          </a:xfrm>
          <a:prstGeom prst="rect">
            <a:avLst/>
          </a:prstGeom>
          <a:ln>
            <a:noFill/>
          </a:ln>
          <a:extLst>
            <a:ext uri="{53640926-AAD7-44D8-BBD7-CCE9431645EC}">
              <a14:shadowObscured xmlns:a14="http://schemas.microsoft.com/office/drawing/2010/main"/>
            </a:ext>
          </a:extLst>
        </p:spPr>
      </p:pic>
      <p:sp>
        <p:nvSpPr>
          <p:cNvPr id="11" name="Rectángulo 10"/>
          <p:cNvSpPr/>
          <p:nvPr/>
        </p:nvSpPr>
        <p:spPr>
          <a:xfrm>
            <a:off x="1917031" y="6601711"/>
            <a:ext cx="6096000" cy="256289"/>
          </a:xfrm>
          <a:prstGeom prst="rect">
            <a:avLst/>
          </a:prstGeom>
        </p:spPr>
        <p:txBody>
          <a:bodyPr>
            <a:spAutoFit/>
          </a:bodyPr>
          <a:lstStyle/>
          <a:p>
            <a:pPr algn="ctr">
              <a:lnSpc>
                <a:spcPct val="107000"/>
              </a:lnSpc>
              <a:spcAft>
                <a:spcPts val="800"/>
              </a:spcAft>
            </a:pPr>
            <a:r>
              <a:rPr lang="es-CO" sz="1000" i="1" dirty="0">
                <a:latin typeface="Century Gothic" panose="020B0502020202020204" pitchFamily="34" charset="0"/>
                <a:ea typeface="Calibri" panose="020F0502020204030204" pitchFamily="34" charset="0"/>
                <a:cs typeface="Arial" panose="020B0604020202020204" pitchFamily="34" charset="0"/>
              </a:rPr>
              <a:t>Fuente: Área Operativa- Aguas &amp; Aseo de Yondó S.A E.S.P</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99909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256673" y="278414"/>
            <a:ext cx="9549064" cy="369332"/>
          </a:xfrm>
          <a:prstGeom prst="rect">
            <a:avLst/>
          </a:prstGeom>
        </p:spPr>
        <p:txBody>
          <a:bodyPr wrap="square">
            <a:spAutoFit/>
          </a:bodyPr>
          <a:lstStyle/>
          <a:p>
            <a:pPr marR="0" lvl="0" algn="just">
              <a:spcBef>
                <a:spcPts val="0"/>
              </a:spcBef>
              <a:spcAft>
                <a:spcPts val="0"/>
              </a:spcAft>
            </a:pPr>
            <a:r>
              <a:rPr lang="es-CO" b="1" dirty="0" smtClean="0">
                <a:latin typeface="Century Gothic" panose="020B0502020202020204" pitchFamily="34" charset="0"/>
                <a:ea typeface="Calibri" panose="020F0502020204030204" pitchFamily="34" charset="0"/>
                <a:cs typeface="Arial" panose="020B0604020202020204" pitchFamily="34" charset="0"/>
              </a:rPr>
              <a:t>2. PROYECTO </a:t>
            </a:r>
            <a:r>
              <a:rPr lang="es-CO" b="1" dirty="0">
                <a:latin typeface="Century Gothic" panose="020B0502020202020204" pitchFamily="34" charset="0"/>
                <a:ea typeface="Calibri" panose="020F0502020204030204" pitchFamily="34" charset="0"/>
                <a:cs typeface="Arial" panose="020B0604020202020204" pitchFamily="34" charset="0"/>
              </a:rPr>
              <a:t>OPTIMIZACIÓN DEL ACUEDUCTO FASE 1 DEL MUNICIPIO DE YONDÓ</a:t>
            </a:r>
            <a:endParaRPr lang="es-CO"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n 6"/>
          <p:cNvPicPr/>
          <p:nvPr/>
        </p:nvPicPr>
        <p:blipFill rotWithShape="1">
          <a:blip r:embed="rId2"/>
          <a:srcRect l="26849" t="14612" r="30705" b="4292"/>
          <a:stretch/>
        </p:blipFill>
        <p:spPr bwMode="auto">
          <a:xfrm>
            <a:off x="631290" y="927874"/>
            <a:ext cx="4247882" cy="4940133"/>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3" cstate="print">
            <a:extLst>
              <a:ext uri="{28A0092B-C50C-407E-A947-70E740481C1C}">
                <a14:useLocalDpi xmlns:a14="http://schemas.microsoft.com/office/drawing/2010/main" val="0"/>
              </a:ext>
            </a:extLst>
          </a:blip>
          <a:srcRect r="8216" b="41428"/>
          <a:stretch/>
        </p:blipFill>
        <p:spPr bwMode="auto">
          <a:xfrm>
            <a:off x="5031205" y="1937084"/>
            <a:ext cx="4435627" cy="2610854"/>
          </a:xfrm>
          <a:prstGeom prst="rect">
            <a:avLst/>
          </a:prstGeom>
          <a:ln>
            <a:noFill/>
          </a:ln>
          <a:extLst>
            <a:ext uri="{53640926-AAD7-44D8-BBD7-CCE9431645EC}">
              <a14:shadowObscured xmlns:a14="http://schemas.microsoft.com/office/drawing/2010/main"/>
            </a:ext>
          </a:extLst>
        </p:spPr>
      </p:pic>
      <p:sp>
        <p:nvSpPr>
          <p:cNvPr id="9" name="Rectángulo 8"/>
          <p:cNvSpPr/>
          <p:nvPr/>
        </p:nvSpPr>
        <p:spPr>
          <a:xfrm>
            <a:off x="1831172" y="6584527"/>
            <a:ext cx="6096000" cy="273473"/>
          </a:xfrm>
          <a:prstGeom prst="rect">
            <a:avLst/>
          </a:prstGeom>
        </p:spPr>
        <p:txBody>
          <a:bodyPr>
            <a:spAutoFit/>
          </a:bodyPr>
          <a:lstStyle/>
          <a:p>
            <a:pPr algn="ctr">
              <a:lnSpc>
                <a:spcPct val="107000"/>
              </a:lnSpc>
              <a:spcAft>
                <a:spcPts val="800"/>
              </a:spcAft>
            </a:pPr>
            <a:r>
              <a:rPr lang="es-CO" sz="1100" i="1" dirty="0">
                <a:latin typeface="Century Gothic" panose="020B0502020202020204" pitchFamily="34" charset="0"/>
                <a:ea typeface="Calibri" panose="020F0502020204030204" pitchFamily="34" charset="0"/>
                <a:cs typeface="Arial" panose="020B0604020202020204" pitchFamily="34" charset="0"/>
              </a:rPr>
              <a:t>Fuente: Área Operativa- Aguas &amp; Aseo de Yondó S.A E.S.P</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 name="Diagrama 10"/>
          <p:cNvGraphicFramePr/>
          <p:nvPr>
            <p:extLst>
              <p:ext uri="{D42A27DB-BD31-4B8C-83A1-F6EECF244321}">
                <p14:modId xmlns:p14="http://schemas.microsoft.com/office/powerpoint/2010/main" val="383335093"/>
              </p:ext>
            </p:extLst>
          </p:nvPr>
        </p:nvGraphicFramePr>
        <p:xfrm>
          <a:off x="5474369" y="1481374"/>
          <a:ext cx="3320716" cy="3693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421120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11997" y="314509"/>
            <a:ext cx="9597190" cy="646331"/>
          </a:xfrm>
          <a:prstGeom prst="rect">
            <a:avLst/>
          </a:prstGeom>
        </p:spPr>
        <p:txBody>
          <a:bodyPr wrap="square">
            <a:spAutoFit/>
          </a:bodyPr>
          <a:lstStyle/>
          <a:p>
            <a:pPr marR="0" lvl="0" algn="ctr">
              <a:spcBef>
                <a:spcPts val="0"/>
              </a:spcBef>
              <a:spcAft>
                <a:spcPts val="0"/>
              </a:spcAft>
            </a:pPr>
            <a:r>
              <a:rPr lang="es-CO" b="1" dirty="0" smtClean="0">
                <a:latin typeface="Century Gothic" panose="020B0502020202020204" pitchFamily="34" charset="0"/>
                <a:ea typeface="Calibri" panose="020F0502020204030204" pitchFamily="34" charset="0"/>
                <a:cs typeface="Arial" panose="020B0604020202020204" pitchFamily="34" charset="0"/>
              </a:rPr>
              <a:t>3. ESTADO </a:t>
            </a:r>
            <a:r>
              <a:rPr lang="es-CO" b="1" dirty="0">
                <a:latin typeface="Century Gothic" panose="020B0502020202020204" pitchFamily="34" charset="0"/>
                <a:ea typeface="Calibri" panose="020F0502020204030204" pitchFamily="34" charset="0"/>
                <a:cs typeface="Arial" panose="020B0604020202020204" pitchFamily="34" charset="0"/>
              </a:rPr>
              <a:t>ACTUAL DEL CARRO RECOLECTOR DE BASURA Y PERIODICIDAD DE MANTENIMIENTOS</a:t>
            </a:r>
            <a:endParaRPr lang="es-CO"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n 6"/>
          <p:cNvPicPr/>
          <p:nvPr/>
        </p:nvPicPr>
        <p:blipFill rotWithShape="1">
          <a:blip r:embed="rId2"/>
          <a:srcRect l="30612" t="23207" r="28713" b="30941"/>
          <a:stretch/>
        </p:blipFill>
        <p:spPr bwMode="auto">
          <a:xfrm>
            <a:off x="364012" y="1325427"/>
            <a:ext cx="4159862" cy="4473793"/>
          </a:xfrm>
          <a:prstGeom prst="rect">
            <a:avLst/>
          </a:prstGeom>
          <a:ln>
            <a:noFill/>
          </a:ln>
          <a:extLst>
            <a:ext uri="{53640926-AAD7-44D8-BBD7-CCE9431645EC}">
              <a14:shadowObscured xmlns:a14="http://schemas.microsoft.com/office/drawing/2010/main"/>
            </a:ext>
          </a:extLst>
        </p:spPr>
      </p:pic>
      <p:pic>
        <p:nvPicPr>
          <p:cNvPr id="9" name="Imagen 8"/>
          <p:cNvPicPr>
            <a:picLocks noChangeAspect="1"/>
          </p:cNvPicPr>
          <p:nvPr/>
        </p:nvPicPr>
        <p:blipFill rotWithShape="1">
          <a:blip r:embed="rId3"/>
          <a:srcRect l="28976" t="28246" r="31659" b="22631"/>
          <a:stretch/>
        </p:blipFill>
        <p:spPr>
          <a:xfrm>
            <a:off x="4523874" y="1325427"/>
            <a:ext cx="4951555" cy="4211054"/>
          </a:xfrm>
          <a:prstGeom prst="rect">
            <a:avLst/>
          </a:prstGeom>
        </p:spPr>
      </p:pic>
      <p:sp>
        <p:nvSpPr>
          <p:cNvPr id="10" name="Rectángulo 9"/>
          <p:cNvSpPr/>
          <p:nvPr/>
        </p:nvSpPr>
        <p:spPr>
          <a:xfrm>
            <a:off x="1700463" y="6584527"/>
            <a:ext cx="6096000" cy="273473"/>
          </a:xfrm>
          <a:prstGeom prst="rect">
            <a:avLst/>
          </a:prstGeom>
        </p:spPr>
        <p:txBody>
          <a:bodyPr>
            <a:spAutoFit/>
          </a:bodyPr>
          <a:lstStyle/>
          <a:p>
            <a:pPr algn="ctr">
              <a:lnSpc>
                <a:spcPct val="107000"/>
              </a:lnSpc>
              <a:spcAft>
                <a:spcPts val="800"/>
              </a:spcAft>
            </a:pPr>
            <a:r>
              <a:rPr lang="es-CO" sz="1100" i="1" dirty="0">
                <a:latin typeface="Century Gothic" panose="020B0502020202020204" pitchFamily="34" charset="0"/>
                <a:ea typeface="Calibri" panose="020F0502020204030204" pitchFamily="34" charset="0"/>
                <a:cs typeface="Arial" panose="020B0604020202020204" pitchFamily="34" charset="0"/>
              </a:rPr>
              <a:t>Fuente: Área Operativa- Aguas &amp; Aseo de Yondó S.A E.S.P</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72714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450723395"/>
              </p:ext>
            </p:extLst>
          </p:nvPr>
        </p:nvGraphicFramePr>
        <p:xfrm>
          <a:off x="1041237" y="1503948"/>
          <a:ext cx="5094868" cy="37255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a 10"/>
          <p:cNvGraphicFramePr/>
          <p:nvPr>
            <p:extLst>
              <p:ext uri="{D42A27DB-BD31-4B8C-83A1-F6EECF244321}">
                <p14:modId xmlns:p14="http://schemas.microsoft.com/office/powerpoint/2010/main" val="2897332639"/>
              </p:ext>
            </p:extLst>
          </p:nvPr>
        </p:nvGraphicFramePr>
        <p:xfrm>
          <a:off x="4748463" y="1630473"/>
          <a:ext cx="4936958" cy="35990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Rectangle 4"/>
          <p:cNvSpPr>
            <a:spLocks noChangeArrowheads="1"/>
          </p:cNvSpPr>
          <p:nvPr/>
        </p:nvSpPr>
        <p:spPr bwMode="auto">
          <a:xfrm>
            <a:off x="1227551" y="237368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5" name="Rectángulo 14"/>
          <p:cNvSpPr/>
          <p:nvPr/>
        </p:nvSpPr>
        <p:spPr>
          <a:xfrm>
            <a:off x="1905000" y="6584527"/>
            <a:ext cx="6096000" cy="273473"/>
          </a:xfrm>
          <a:prstGeom prst="rect">
            <a:avLst/>
          </a:prstGeom>
        </p:spPr>
        <p:txBody>
          <a:bodyPr>
            <a:spAutoFit/>
          </a:bodyPr>
          <a:lstStyle/>
          <a:p>
            <a:pPr algn="ctr">
              <a:lnSpc>
                <a:spcPct val="107000"/>
              </a:lnSpc>
              <a:spcAft>
                <a:spcPts val="800"/>
              </a:spcAft>
            </a:pPr>
            <a:r>
              <a:rPr lang="es-CO" sz="1100" i="1" dirty="0">
                <a:latin typeface="Century Gothic" panose="020B0502020202020204" pitchFamily="34" charset="0"/>
                <a:ea typeface="Calibri" panose="020F0502020204030204" pitchFamily="34" charset="0"/>
                <a:cs typeface="Arial" panose="020B0604020202020204" pitchFamily="34" charset="0"/>
              </a:rPr>
              <a:t>Fuente: Área Operativa- Aguas &amp; Aseo de Yondó S.A E.S.P</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ángulo 15"/>
          <p:cNvSpPr/>
          <p:nvPr/>
        </p:nvSpPr>
        <p:spPr>
          <a:xfrm>
            <a:off x="4401004" y="884415"/>
            <a:ext cx="2162772" cy="369332"/>
          </a:xfrm>
          <a:prstGeom prst="rect">
            <a:avLst/>
          </a:prstGeom>
        </p:spPr>
        <p:txBody>
          <a:bodyPr wrap="none">
            <a:spAutoFit/>
          </a:bodyPr>
          <a:lstStyle/>
          <a:p>
            <a:pPr marR="0" lvl="0" algn="ctr">
              <a:spcBef>
                <a:spcPts val="0"/>
              </a:spcBef>
              <a:spcAft>
                <a:spcPts val="0"/>
              </a:spcAft>
            </a:pPr>
            <a:r>
              <a:rPr lang="es-CO" b="1" dirty="0">
                <a:latin typeface="Century Gothic" panose="020B0502020202020204" pitchFamily="34" charset="0"/>
                <a:ea typeface="Calibri" panose="020F0502020204030204" pitchFamily="34" charset="0"/>
                <a:cs typeface="Arial" panose="020B0604020202020204" pitchFamily="34" charset="0"/>
              </a:rPr>
              <a:t>MANTENIMIENTOS</a:t>
            </a:r>
            <a:endParaRPr lang="es-CO"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99523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539804" y="329273"/>
            <a:ext cx="4742004" cy="369332"/>
          </a:xfrm>
          <a:prstGeom prst="rect">
            <a:avLst/>
          </a:prstGeom>
        </p:spPr>
        <p:txBody>
          <a:bodyPr wrap="none">
            <a:spAutoFit/>
          </a:bodyPr>
          <a:lstStyle/>
          <a:p>
            <a:pPr marR="0" lvl="0" algn="just">
              <a:spcBef>
                <a:spcPts val="0"/>
              </a:spcBef>
              <a:spcAft>
                <a:spcPts val="0"/>
              </a:spcAft>
            </a:pPr>
            <a:r>
              <a:rPr lang="es-CO" b="1" dirty="0" smtClean="0">
                <a:latin typeface="Century Gothic" panose="020B0502020202020204" pitchFamily="34" charset="0"/>
                <a:ea typeface="Calibri" panose="020F0502020204030204" pitchFamily="34" charset="0"/>
                <a:cs typeface="Arial" panose="020B0604020202020204" pitchFamily="34" charset="0"/>
              </a:rPr>
              <a:t>4. SEGUIMIENTOS </a:t>
            </a:r>
            <a:r>
              <a:rPr lang="es-CO" b="1" dirty="0">
                <a:latin typeface="Century Gothic" panose="020B0502020202020204" pitchFamily="34" charset="0"/>
                <a:ea typeface="Calibri" panose="020F0502020204030204" pitchFamily="34" charset="0"/>
                <a:cs typeface="Arial" panose="020B0604020202020204" pitchFamily="34" charset="0"/>
              </a:rPr>
              <a:t>CONEXIONES ILEGALES</a:t>
            </a:r>
            <a:endParaRPr lang="es-CO"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2" name="Diagrama 11"/>
          <p:cNvGraphicFramePr/>
          <p:nvPr>
            <p:extLst>
              <p:ext uri="{D42A27DB-BD31-4B8C-83A1-F6EECF244321}">
                <p14:modId xmlns:p14="http://schemas.microsoft.com/office/powerpoint/2010/main" val="941694346"/>
              </p:ext>
            </p:extLst>
          </p:nvPr>
        </p:nvGraphicFramePr>
        <p:xfrm>
          <a:off x="340895" y="1437417"/>
          <a:ext cx="4279232" cy="4401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Imagen 13"/>
          <p:cNvPicPr/>
          <p:nvPr/>
        </p:nvPicPr>
        <p:blipFill rotWithShape="1">
          <a:blip r:embed="rId7" cstate="print">
            <a:extLst>
              <a:ext uri="{28A0092B-C50C-407E-A947-70E740481C1C}">
                <a14:useLocalDpi xmlns:a14="http://schemas.microsoft.com/office/drawing/2010/main" val="0"/>
              </a:ext>
            </a:extLst>
          </a:blip>
          <a:srcRect t="40149"/>
          <a:stretch/>
        </p:blipFill>
        <p:spPr bwMode="auto">
          <a:xfrm>
            <a:off x="4916906" y="1110404"/>
            <a:ext cx="2429780" cy="2109266"/>
          </a:xfrm>
          <a:prstGeom prst="rect">
            <a:avLst/>
          </a:prstGeom>
          <a:noFill/>
          <a:ln>
            <a:noFill/>
          </a:ln>
          <a:extLst>
            <a:ext uri="{53640926-AAD7-44D8-BBD7-CCE9431645EC}">
              <a14:shadowObscured xmlns:a14="http://schemas.microsoft.com/office/drawing/2010/main"/>
            </a:ext>
          </a:extLst>
        </p:spPr>
      </p:pic>
      <p:pic>
        <p:nvPicPr>
          <p:cNvPr id="15" name="Imagen 14"/>
          <p:cNvPicPr/>
          <p:nvPr/>
        </p:nvPicPr>
        <p:blipFill rotWithShape="1">
          <a:blip r:embed="rId8" cstate="print">
            <a:extLst>
              <a:ext uri="{28A0092B-C50C-407E-A947-70E740481C1C}">
                <a14:useLocalDpi xmlns:a14="http://schemas.microsoft.com/office/drawing/2010/main" val="0"/>
              </a:ext>
            </a:extLst>
          </a:blip>
          <a:srcRect b="26828"/>
          <a:stretch/>
        </p:blipFill>
        <p:spPr bwMode="auto">
          <a:xfrm>
            <a:off x="7643465" y="1050940"/>
            <a:ext cx="1951472" cy="2234327"/>
          </a:xfrm>
          <a:prstGeom prst="rect">
            <a:avLst/>
          </a:prstGeom>
          <a:noFill/>
          <a:ln>
            <a:noFill/>
          </a:ln>
          <a:extLst>
            <a:ext uri="{53640926-AAD7-44D8-BBD7-CCE9431645EC}">
              <a14:shadowObscured xmlns:a14="http://schemas.microsoft.com/office/drawing/2010/main"/>
            </a:ext>
          </a:extLst>
        </p:spPr>
      </p:pic>
      <p:pic>
        <p:nvPicPr>
          <p:cNvPr id="16" name="Imagen 15"/>
          <p:cNvPicPr/>
          <p:nvPr/>
        </p:nvPicPr>
        <p:blipFill rotWithShape="1">
          <a:blip r:embed="rId9" cstate="print">
            <a:extLst>
              <a:ext uri="{28A0092B-C50C-407E-A947-70E740481C1C}">
                <a14:useLocalDpi xmlns:a14="http://schemas.microsoft.com/office/drawing/2010/main" val="0"/>
              </a:ext>
            </a:extLst>
          </a:blip>
          <a:srcRect r="1176" b="39245"/>
          <a:stretch/>
        </p:blipFill>
        <p:spPr bwMode="auto">
          <a:xfrm>
            <a:off x="4916906" y="3414576"/>
            <a:ext cx="2332990" cy="1952625"/>
          </a:xfrm>
          <a:prstGeom prst="rect">
            <a:avLst/>
          </a:prstGeom>
          <a:noFill/>
          <a:ln>
            <a:noFill/>
          </a:ln>
          <a:extLst>
            <a:ext uri="{53640926-AAD7-44D8-BBD7-CCE9431645EC}">
              <a14:shadowObscured xmlns:a14="http://schemas.microsoft.com/office/drawing/2010/main"/>
            </a:ext>
          </a:extLst>
        </p:spPr>
      </p:pic>
      <p:pic>
        <p:nvPicPr>
          <p:cNvPr id="17" name="Imagen 16"/>
          <p:cNvPicPr/>
          <p:nvPr/>
        </p:nvPicPr>
        <p:blipFill rotWithShape="1">
          <a:blip r:embed="rId10">
            <a:extLst>
              <a:ext uri="{28A0092B-C50C-407E-A947-70E740481C1C}">
                <a14:useLocalDpi xmlns:a14="http://schemas.microsoft.com/office/drawing/2010/main" val="0"/>
              </a:ext>
            </a:extLst>
          </a:blip>
          <a:srcRect t="13898" r="1057" b="22131"/>
          <a:stretch/>
        </p:blipFill>
        <p:spPr bwMode="auto">
          <a:xfrm>
            <a:off x="7655333" y="3443227"/>
            <a:ext cx="2110465" cy="1923974"/>
          </a:xfrm>
          <a:prstGeom prst="rect">
            <a:avLst/>
          </a:prstGeom>
          <a:noFill/>
          <a:ln>
            <a:noFill/>
          </a:ln>
          <a:extLst>
            <a:ext uri="{53640926-AAD7-44D8-BBD7-CCE9431645EC}">
              <a14:shadowObscured xmlns:a14="http://schemas.microsoft.com/office/drawing/2010/main"/>
            </a:ext>
          </a:extLst>
        </p:spPr>
      </p:pic>
      <p:sp>
        <p:nvSpPr>
          <p:cNvPr id="11" name="Rectángulo 10"/>
          <p:cNvSpPr/>
          <p:nvPr/>
        </p:nvSpPr>
        <p:spPr>
          <a:xfrm>
            <a:off x="2233808" y="6578115"/>
            <a:ext cx="6096000" cy="279885"/>
          </a:xfrm>
          <a:prstGeom prst="rect">
            <a:avLst/>
          </a:prstGeom>
        </p:spPr>
        <p:txBody>
          <a:bodyPr>
            <a:spAutoFit/>
          </a:bodyPr>
          <a:lstStyle/>
          <a:p>
            <a:pPr algn="ctr">
              <a:lnSpc>
                <a:spcPct val="107000"/>
              </a:lnSpc>
              <a:spcAft>
                <a:spcPts val="800"/>
              </a:spcAft>
            </a:pPr>
            <a:r>
              <a:rPr lang="es-CO" sz="1200" i="1" dirty="0">
                <a:latin typeface="Century Gothic" panose="020B0502020202020204" pitchFamily="34" charset="0"/>
                <a:ea typeface="Calibri" panose="020F0502020204030204" pitchFamily="34" charset="0"/>
                <a:cs typeface="Arial" panose="020B0604020202020204" pitchFamily="34" charset="0"/>
              </a:rPr>
              <a:t>Fuente: Área recuperación de cartera- Aguas &amp; Aseo de Yondó S.A E.S. P</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19682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65748" y="182161"/>
            <a:ext cx="8718884" cy="369332"/>
          </a:xfrm>
          <a:prstGeom prst="rect">
            <a:avLst/>
          </a:prstGeom>
        </p:spPr>
        <p:txBody>
          <a:bodyPr wrap="square">
            <a:spAutoFit/>
          </a:bodyPr>
          <a:lstStyle/>
          <a:p>
            <a:pPr marR="0" lvl="0" algn="just">
              <a:spcBef>
                <a:spcPts val="0"/>
              </a:spcBef>
              <a:spcAft>
                <a:spcPts val="0"/>
              </a:spcAft>
            </a:pPr>
            <a:r>
              <a:rPr lang="es-CO" b="1" dirty="0">
                <a:latin typeface="Century Gothic" panose="020B0502020202020204" pitchFamily="34" charset="0"/>
                <a:ea typeface="Calibri" panose="020F0502020204030204" pitchFamily="34" charset="0"/>
                <a:cs typeface="Arial" panose="020B0604020202020204" pitchFamily="34" charset="0"/>
              </a:rPr>
              <a:t>5. PERSONAL OPERATIVO Y ADMINISTRATIVO CON SUS FUNCIONES </a:t>
            </a:r>
            <a:endParaRPr lang="es-CO"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3" name="Tabla 12"/>
          <p:cNvGraphicFramePr>
            <a:graphicFrameLocks noGrp="1"/>
          </p:cNvGraphicFramePr>
          <p:nvPr>
            <p:extLst>
              <p:ext uri="{D42A27DB-BD31-4B8C-83A1-F6EECF244321}">
                <p14:modId xmlns:p14="http://schemas.microsoft.com/office/powerpoint/2010/main" val="187974732"/>
              </p:ext>
            </p:extLst>
          </p:nvPr>
        </p:nvGraphicFramePr>
        <p:xfrm>
          <a:off x="590399" y="918672"/>
          <a:ext cx="10587182" cy="5389878"/>
        </p:xfrm>
        <a:graphic>
          <a:graphicData uri="http://schemas.openxmlformats.org/drawingml/2006/table">
            <a:tbl>
              <a:tblPr firstRow="1" firstCol="1" bandRow="1">
                <a:tableStyleId>{5C22544A-7EE6-4342-B048-85BDC9FD1C3A}</a:tableStyleId>
              </a:tblPr>
              <a:tblGrid>
                <a:gridCol w="2744408">
                  <a:extLst>
                    <a:ext uri="{9D8B030D-6E8A-4147-A177-3AD203B41FA5}">
                      <a16:colId xmlns:a16="http://schemas.microsoft.com/office/drawing/2014/main" val="1525529389"/>
                    </a:ext>
                  </a:extLst>
                </a:gridCol>
                <a:gridCol w="7842774">
                  <a:extLst>
                    <a:ext uri="{9D8B030D-6E8A-4147-A177-3AD203B41FA5}">
                      <a16:colId xmlns:a16="http://schemas.microsoft.com/office/drawing/2014/main" val="4025444938"/>
                    </a:ext>
                  </a:extLst>
                </a:gridCol>
              </a:tblGrid>
              <a:tr h="238120">
                <a:tc>
                  <a:txBody>
                    <a:bodyPr/>
                    <a:lstStyle/>
                    <a:p>
                      <a:pPr marL="0" marR="0" algn="ctr">
                        <a:lnSpc>
                          <a:spcPct val="107000"/>
                        </a:lnSpc>
                        <a:spcBef>
                          <a:spcPts val="0"/>
                        </a:spcBef>
                        <a:spcAft>
                          <a:spcPts val="0"/>
                        </a:spcAft>
                      </a:pPr>
                      <a:r>
                        <a:rPr lang="es-CO" sz="1200" b="1" dirty="0">
                          <a:solidFill>
                            <a:schemeClr val="tx1"/>
                          </a:solidFill>
                          <a:effectLst/>
                        </a:rPr>
                        <a:t>Cargo</a:t>
                      </a:r>
                      <a:endParaRPr lang="es-CO"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761" marR="38761" marT="0" marB="0" anchor="ctr"/>
                </a:tc>
                <a:tc>
                  <a:txBody>
                    <a:bodyPr/>
                    <a:lstStyle/>
                    <a:p>
                      <a:pPr marL="0" marR="0" algn="ctr">
                        <a:lnSpc>
                          <a:spcPct val="107000"/>
                        </a:lnSpc>
                        <a:spcBef>
                          <a:spcPts val="0"/>
                        </a:spcBef>
                        <a:spcAft>
                          <a:spcPts val="0"/>
                        </a:spcAft>
                      </a:pPr>
                      <a:r>
                        <a:rPr lang="es-CO" sz="1200" b="1" dirty="0">
                          <a:solidFill>
                            <a:schemeClr val="tx1"/>
                          </a:solidFill>
                          <a:effectLst/>
                        </a:rPr>
                        <a:t>Alcances o Funciones</a:t>
                      </a:r>
                      <a:endParaRPr lang="es-CO"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761" marR="38761" marT="0" marB="0" anchor="ctr"/>
                </a:tc>
                <a:extLst>
                  <a:ext uri="{0D108BD9-81ED-4DB2-BD59-A6C34878D82A}">
                    <a16:rowId xmlns:a16="http://schemas.microsoft.com/office/drawing/2014/main" val="1894717500"/>
                  </a:ext>
                </a:extLst>
              </a:tr>
              <a:tr h="944312">
                <a:tc>
                  <a:txBody>
                    <a:bodyPr/>
                    <a:lstStyle/>
                    <a:p>
                      <a:pPr marL="0" marR="0" algn="ctr">
                        <a:lnSpc>
                          <a:spcPct val="107000"/>
                        </a:lnSpc>
                        <a:spcBef>
                          <a:spcPts val="0"/>
                        </a:spcBef>
                        <a:spcAft>
                          <a:spcPts val="0"/>
                        </a:spcAft>
                      </a:pPr>
                      <a:r>
                        <a:rPr lang="es-CO" sz="1000" dirty="0">
                          <a:solidFill>
                            <a:schemeClr val="tx1"/>
                          </a:solidFill>
                          <a:effectLst/>
                        </a:rPr>
                        <a:t>Operario / OPERADOR DE LAS ESTACIONES DE BOMBEO DE AGUAS RECIDUALES</a:t>
                      </a:r>
                      <a:endParaRPr lang="es-CO"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761" marR="38761" marT="0" marB="0" anchor="ctr"/>
                </a:tc>
                <a:tc>
                  <a:txBody>
                    <a:bodyPr/>
                    <a:lstStyle/>
                    <a:p>
                      <a:pPr marL="0" marR="0">
                        <a:lnSpc>
                          <a:spcPct val="107000"/>
                        </a:lnSpc>
                        <a:spcBef>
                          <a:spcPts val="0"/>
                        </a:spcBef>
                        <a:spcAft>
                          <a:spcPts val="0"/>
                        </a:spcAft>
                      </a:pPr>
                      <a:r>
                        <a:rPr lang="es-CO" sz="1000" dirty="0">
                          <a:effectLst/>
                        </a:rPr>
                        <a:t>1. Realizar el bombeo de las aguas residuales de cada una de las estaciones de bombeo como son: El Prado, La Victoria, El Paraíso y El Progreso. 2. Realizar la apertura y cierre de válvula municipal para suministro agua potable al casco urbano.  3. Realizar la apertura y cierre de válvulas de los circuitos de la red de acueducto: Los Prados, Villa María y José Domingo Oliveros.  4. Realizar la apertura y cierre de 12 válvulas para el desaire de tubería de agua potable ubicadas en los barrios; Victoria, Tres De Octubre, Brisas del Oriente, 23 De Julio, Progreso, Los Naranjos, Paraíso, Jorge Eliecer Gaitán, La Española, 25 De Enero, Colonia Sur, central y las demás que fuesen necesarias, de acuerdo con indicaciones de supervisión o gerencia.</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8761" marR="38761" marT="0" marB="0"/>
                </a:tc>
                <a:extLst>
                  <a:ext uri="{0D108BD9-81ED-4DB2-BD59-A6C34878D82A}">
                    <a16:rowId xmlns:a16="http://schemas.microsoft.com/office/drawing/2014/main" val="1150051953"/>
                  </a:ext>
                </a:extLst>
              </a:tr>
              <a:tr h="143082">
                <a:tc>
                  <a:txBody>
                    <a:bodyPr/>
                    <a:lstStyle/>
                    <a:p>
                      <a:pPr marL="0" marR="0" algn="ctr">
                        <a:lnSpc>
                          <a:spcPct val="107000"/>
                        </a:lnSpc>
                        <a:spcBef>
                          <a:spcPts val="0"/>
                        </a:spcBef>
                        <a:spcAft>
                          <a:spcPts val="0"/>
                        </a:spcAft>
                      </a:pPr>
                      <a:r>
                        <a:rPr lang="es-CO" sz="1000" dirty="0">
                          <a:solidFill>
                            <a:schemeClr val="tx1"/>
                          </a:solidFill>
                          <a:effectLst/>
                        </a:rPr>
                        <a:t>Operario</a:t>
                      </a:r>
                      <a:endParaRPr lang="es-CO"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761" marR="38761" marT="0" marB="0" anchor="ctr"/>
                </a:tc>
                <a:tc rowSpan="5">
                  <a:txBody>
                    <a:bodyPr/>
                    <a:lstStyle/>
                    <a:p>
                      <a:pPr marL="0" marR="0" algn="just">
                        <a:lnSpc>
                          <a:spcPct val="107000"/>
                        </a:lnSpc>
                        <a:spcBef>
                          <a:spcPts val="0"/>
                        </a:spcBef>
                        <a:spcAft>
                          <a:spcPts val="0"/>
                        </a:spcAft>
                      </a:pPr>
                      <a:r>
                        <a:rPr lang="es-CO" sz="1000" dirty="0">
                          <a:effectLst/>
                        </a:rPr>
                        <a:t>1. Realizar seguimiento en las operaciones y tiempos de funcionamiento de los equipos de bombeo 2. Inspeccionar el estado de válvulas y realizar periódicamente sus mantenimientos requeridos 3. Asistir los mantenimientos para inspeccionar que los procesos se realicen los equipos Electromecánicos que estén de acuerdo a lo planteado en su manual de operación.4. Sugerir a los operadores los modelos adecuados de operaciones de los equipos electromecánicos.5. Predecir las fallas de los equipos verificando continuamente el estado del equipo electromecánico frente a los parámetros establecidos por el fabricante 6. Las demás labores que le sean asignados por la </a:t>
                      </a:r>
                      <a:r>
                        <a:rPr lang="es-CO" sz="1000" dirty="0" smtClean="0">
                          <a:effectLst/>
                        </a:rPr>
                        <a:t>gerencia.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8761" marR="38761" marT="0" marB="0"/>
                </a:tc>
                <a:extLst>
                  <a:ext uri="{0D108BD9-81ED-4DB2-BD59-A6C34878D82A}">
                    <a16:rowId xmlns:a16="http://schemas.microsoft.com/office/drawing/2014/main" val="914826278"/>
                  </a:ext>
                </a:extLst>
              </a:tr>
              <a:tr h="143082">
                <a:tc>
                  <a:txBody>
                    <a:bodyPr/>
                    <a:lstStyle/>
                    <a:p>
                      <a:pPr marL="0" marR="0" algn="ctr">
                        <a:lnSpc>
                          <a:spcPct val="107000"/>
                        </a:lnSpc>
                        <a:spcBef>
                          <a:spcPts val="0"/>
                        </a:spcBef>
                        <a:spcAft>
                          <a:spcPts val="0"/>
                        </a:spcAft>
                      </a:pPr>
                      <a:r>
                        <a:rPr lang="es-CO" sz="1000" dirty="0">
                          <a:solidFill>
                            <a:schemeClr val="tx1"/>
                          </a:solidFill>
                          <a:effectLst/>
                        </a:rPr>
                        <a:t>Técnico Operativo</a:t>
                      </a:r>
                      <a:endParaRPr lang="es-CO"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761" marR="38761" marT="0" marB="0" anchor="ctr"/>
                </a:tc>
                <a:tc vMerge="1">
                  <a:txBody>
                    <a:bodyPr/>
                    <a:lstStyle/>
                    <a:p>
                      <a:endParaRPr lang="es-CO"/>
                    </a:p>
                  </a:txBody>
                  <a:tcPr/>
                </a:tc>
                <a:extLst>
                  <a:ext uri="{0D108BD9-81ED-4DB2-BD59-A6C34878D82A}">
                    <a16:rowId xmlns:a16="http://schemas.microsoft.com/office/drawing/2014/main" val="1970812990"/>
                  </a:ext>
                </a:extLst>
              </a:tr>
              <a:tr h="143082">
                <a:tc>
                  <a:txBody>
                    <a:bodyPr/>
                    <a:lstStyle/>
                    <a:p>
                      <a:pPr marL="0" marR="0" algn="ctr">
                        <a:lnSpc>
                          <a:spcPct val="107000"/>
                        </a:lnSpc>
                        <a:spcBef>
                          <a:spcPts val="0"/>
                        </a:spcBef>
                        <a:spcAft>
                          <a:spcPts val="0"/>
                        </a:spcAft>
                      </a:pPr>
                      <a:r>
                        <a:rPr lang="es-CO" sz="1000" dirty="0">
                          <a:solidFill>
                            <a:schemeClr val="tx1"/>
                          </a:solidFill>
                          <a:effectLst/>
                        </a:rPr>
                        <a:t>Operario</a:t>
                      </a:r>
                      <a:endParaRPr lang="es-CO"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761" marR="38761" marT="0" marB="0" anchor="ctr"/>
                </a:tc>
                <a:tc vMerge="1">
                  <a:txBody>
                    <a:bodyPr/>
                    <a:lstStyle/>
                    <a:p>
                      <a:endParaRPr lang="es-CO"/>
                    </a:p>
                  </a:txBody>
                  <a:tcPr/>
                </a:tc>
                <a:extLst>
                  <a:ext uri="{0D108BD9-81ED-4DB2-BD59-A6C34878D82A}">
                    <a16:rowId xmlns:a16="http://schemas.microsoft.com/office/drawing/2014/main" val="2154600367"/>
                  </a:ext>
                </a:extLst>
              </a:tr>
              <a:tr h="143082">
                <a:tc>
                  <a:txBody>
                    <a:bodyPr/>
                    <a:lstStyle/>
                    <a:p>
                      <a:pPr marL="0" marR="0" algn="ctr">
                        <a:lnSpc>
                          <a:spcPct val="107000"/>
                        </a:lnSpc>
                        <a:spcBef>
                          <a:spcPts val="0"/>
                        </a:spcBef>
                        <a:spcAft>
                          <a:spcPts val="0"/>
                        </a:spcAft>
                      </a:pPr>
                      <a:r>
                        <a:rPr lang="es-CO" sz="1000" dirty="0">
                          <a:solidFill>
                            <a:schemeClr val="tx1"/>
                          </a:solidFill>
                          <a:effectLst/>
                        </a:rPr>
                        <a:t>Operario</a:t>
                      </a:r>
                      <a:endParaRPr lang="es-CO"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761" marR="38761" marT="0" marB="0" anchor="ctr"/>
                </a:tc>
                <a:tc vMerge="1">
                  <a:txBody>
                    <a:bodyPr/>
                    <a:lstStyle/>
                    <a:p>
                      <a:endParaRPr lang="es-CO"/>
                    </a:p>
                  </a:txBody>
                  <a:tcPr/>
                </a:tc>
                <a:extLst>
                  <a:ext uri="{0D108BD9-81ED-4DB2-BD59-A6C34878D82A}">
                    <a16:rowId xmlns:a16="http://schemas.microsoft.com/office/drawing/2014/main" val="63700691"/>
                  </a:ext>
                </a:extLst>
              </a:tr>
              <a:tr h="416572">
                <a:tc>
                  <a:txBody>
                    <a:bodyPr/>
                    <a:lstStyle/>
                    <a:p>
                      <a:pPr marL="0" marR="0" algn="ctr">
                        <a:lnSpc>
                          <a:spcPct val="107000"/>
                        </a:lnSpc>
                        <a:spcBef>
                          <a:spcPts val="0"/>
                        </a:spcBef>
                        <a:spcAft>
                          <a:spcPts val="0"/>
                        </a:spcAft>
                      </a:pPr>
                      <a:r>
                        <a:rPr lang="es-CO" sz="1000" dirty="0">
                          <a:solidFill>
                            <a:schemeClr val="tx1"/>
                          </a:solidFill>
                          <a:effectLst/>
                        </a:rPr>
                        <a:t>Conductor</a:t>
                      </a:r>
                      <a:endParaRPr lang="es-CO"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761" marR="38761" marT="0" marB="0" anchor="ctr"/>
                </a:tc>
                <a:tc vMerge="1">
                  <a:txBody>
                    <a:bodyPr/>
                    <a:lstStyle/>
                    <a:p>
                      <a:endParaRPr lang="es-CO"/>
                    </a:p>
                  </a:txBody>
                  <a:tcPr/>
                </a:tc>
                <a:extLst>
                  <a:ext uri="{0D108BD9-81ED-4DB2-BD59-A6C34878D82A}">
                    <a16:rowId xmlns:a16="http://schemas.microsoft.com/office/drawing/2014/main" val="4032827793"/>
                  </a:ext>
                </a:extLst>
              </a:tr>
              <a:tr h="534307">
                <a:tc>
                  <a:txBody>
                    <a:bodyPr/>
                    <a:lstStyle/>
                    <a:p>
                      <a:pPr marL="0" marR="0" algn="ctr">
                        <a:lnSpc>
                          <a:spcPct val="107000"/>
                        </a:lnSpc>
                        <a:spcBef>
                          <a:spcPts val="0"/>
                        </a:spcBef>
                        <a:spcAft>
                          <a:spcPts val="0"/>
                        </a:spcAft>
                      </a:pPr>
                      <a:r>
                        <a:rPr lang="es-CO" sz="1000" dirty="0">
                          <a:solidFill>
                            <a:schemeClr val="tx1"/>
                          </a:solidFill>
                          <a:effectLst/>
                        </a:rPr>
                        <a:t>Operario / OPERADOR DE LAS ESTACIONES DE BOMBEO DE AGUAS RECIDUALES</a:t>
                      </a:r>
                      <a:endParaRPr lang="es-CO"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761" marR="38761" marT="0" marB="0" anchor="ctr"/>
                </a:tc>
                <a:tc>
                  <a:txBody>
                    <a:bodyPr/>
                    <a:lstStyle/>
                    <a:p>
                      <a:pPr marL="0" marR="0">
                        <a:lnSpc>
                          <a:spcPct val="107000"/>
                        </a:lnSpc>
                        <a:spcBef>
                          <a:spcPts val="0"/>
                        </a:spcBef>
                        <a:spcAft>
                          <a:spcPts val="0"/>
                        </a:spcAft>
                      </a:pPr>
                      <a:r>
                        <a:rPr lang="es-CO" sz="1000" dirty="0">
                          <a:effectLst/>
                        </a:rPr>
                        <a:t>1. Realizar el bombeo de las aguas residuales de cada una de las estaciones de bombeo como son: El Prado, La Victoria, El Paraíso y El Progreso. 2. Realizar la apertura y cierre de válvula municipal para suministro agua potable al casco urbano.  3. Realizar la apertura y cierre de válvulas de los circuitos de la red de acueducto: Los Prados, Villa María y José Domingo Oliveros</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8761" marR="38761" marT="0" marB="0"/>
                </a:tc>
                <a:extLst>
                  <a:ext uri="{0D108BD9-81ED-4DB2-BD59-A6C34878D82A}">
                    <a16:rowId xmlns:a16="http://schemas.microsoft.com/office/drawing/2014/main" val="798248569"/>
                  </a:ext>
                </a:extLst>
              </a:tr>
              <a:tr h="1046977">
                <a:tc>
                  <a:txBody>
                    <a:bodyPr/>
                    <a:lstStyle/>
                    <a:p>
                      <a:pPr marL="0" marR="0" algn="ctr">
                        <a:lnSpc>
                          <a:spcPct val="107000"/>
                        </a:lnSpc>
                        <a:spcBef>
                          <a:spcPts val="0"/>
                        </a:spcBef>
                        <a:spcAft>
                          <a:spcPts val="0"/>
                        </a:spcAft>
                      </a:pPr>
                      <a:r>
                        <a:rPr lang="es-CO" sz="1000" dirty="0">
                          <a:solidFill>
                            <a:schemeClr val="tx1"/>
                          </a:solidFill>
                          <a:effectLst/>
                        </a:rPr>
                        <a:t>Técnico Operativo / TECNICO ELECROMECANICO</a:t>
                      </a:r>
                      <a:endParaRPr lang="es-CO"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761" marR="38761" marT="0" marB="0" anchor="ctr"/>
                </a:tc>
                <a:tc>
                  <a:txBody>
                    <a:bodyPr/>
                    <a:lstStyle/>
                    <a:p>
                      <a:pPr marL="0" marR="0">
                        <a:lnSpc>
                          <a:spcPct val="107000"/>
                        </a:lnSpc>
                        <a:spcBef>
                          <a:spcPts val="0"/>
                        </a:spcBef>
                        <a:spcAft>
                          <a:spcPts val="0"/>
                        </a:spcAft>
                      </a:pPr>
                      <a:r>
                        <a:rPr lang="es-CO" sz="1000" dirty="0">
                          <a:effectLst/>
                        </a:rPr>
                        <a:t>1. Realizar seguimiento en las operaciones y tiempos de funcionamiento de los equipos de bombeo 2. Inspeccionar el estado de válvulas y realizar periódicamente sus mantenimientos requeridos 3. Asistir los mantenimientos para inspeccionar que los procesos se realicen los equipos Electromecánicos que estén de acuerdo a lo planteado en su manual de operación.4. Sugerir a los operadores los modelos adecuados de operaciones de los equipos electromecánicos.5. Ejecutar los mantenimientos de válvulas que no tengan un alto grado de complejidad, que no requieran desmontes y exposición de altas cargas de voltaje.6. Predecir las fallas de los equipos verificando continuamente el estado del equipo electromecánico  frente a los parámetros establecidos por el fabricante 7. Las demás labores que le sean asignados por la gerencia</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8761" marR="38761" marT="0" marB="0"/>
                </a:tc>
                <a:extLst>
                  <a:ext uri="{0D108BD9-81ED-4DB2-BD59-A6C34878D82A}">
                    <a16:rowId xmlns:a16="http://schemas.microsoft.com/office/drawing/2014/main" val="2803112504"/>
                  </a:ext>
                </a:extLst>
              </a:tr>
              <a:tr h="1428723">
                <a:tc>
                  <a:txBody>
                    <a:bodyPr/>
                    <a:lstStyle/>
                    <a:p>
                      <a:pPr marL="0" marR="0" algn="ctr">
                        <a:lnSpc>
                          <a:spcPct val="107000"/>
                        </a:lnSpc>
                        <a:spcBef>
                          <a:spcPts val="0"/>
                        </a:spcBef>
                        <a:spcAft>
                          <a:spcPts val="0"/>
                        </a:spcAft>
                      </a:pPr>
                      <a:r>
                        <a:rPr lang="es-CO" sz="1000" dirty="0">
                          <a:solidFill>
                            <a:schemeClr val="tx1"/>
                          </a:solidFill>
                          <a:effectLst/>
                        </a:rPr>
                        <a:t>Técnico Operativo</a:t>
                      </a:r>
                      <a:endParaRPr lang="es-CO"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761" marR="38761" marT="0" marB="0" anchor="ctr"/>
                </a:tc>
                <a:tc>
                  <a:txBody>
                    <a:bodyPr/>
                    <a:lstStyle/>
                    <a:p>
                      <a:pPr marL="0" marR="0">
                        <a:lnSpc>
                          <a:spcPct val="107000"/>
                        </a:lnSpc>
                        <a:spcBef>
                          <a:spcPts val="0"/>
                        </a:spcBef>
                        <a:spcAft>
                          <a:spcPts val="0"/>
                        </a:spcAft>
                      </a:pPr>
                      <a:r>
                        <a:rPr lang="es-CO" sz="1000" dirty="0">
                          <a:effectLst/>
                        </a:rPr>
                        <a:t>1. Realizar prueba de jarras en cada turno (o las veces que el supervisor lo vea pertinente) para determinar la dosificación del floculante. 2. Dosificar el floculante en los sistemas existentes para ellos. 3. Realizar el análisis de parámetros como: turbiedad, pH, cloro residual, alcalinidad, dureza. Tanto del agua cruda como del agua tratada.  4. Realizar la limpieza y lavado  de los floculadores, Sedimentadores y filtros para que funcionen óptimamente. 5. Dosificar el cloro gaseoso para la desinfección del agua. 6. Comunicarse con los operarios de bocatoma para solicitar apagado y encendido de bombas, asi como eventualidades que lo exijan.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8761" marR="38761" marT="0" marB="0"/>
                </a:tc>
                <a:extLst>
                  <a:ext uri="{0D108BD9-81ED-4DB2-BD59-A6C34878D82A}">
                    <a16:rowId xmlns:a16="http://schemas.microsoft.com/office/drawing/2014/main" val="64268256"/>
                  </a:ext>
                </a:extLst>
              </a:tr>
            </a:tbl>
          </a:graphicData>
        </a:graphic>
      </p:graphicFrame>
      <p:sp>
        <p:nvSpPr>
          <p:cNvPr id="14" name="Rectangle 2"/>
          <p:cNvSpPr>
            <a:spLocks noChangeArrowheads="1"/>
          </p:cNvSpPr>
          <p:nvPr/>
        </p:nvSpPr>
        <p:spPr bwMode="auto">
          <a:xfrm>
            <a:off x="1348121" y="1293609"/>
            <a:ext cx="381267" cy="704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sz="3200"/>
          </a:p>
        </p:txBody>
      </p:sp>
      <p:sp>
        <p:nvSpPr>
          <p:cNvPr id="15" name="Rectángulo 14"/>
          <p:cNvSpPr/>
          <p:nvPr/>
        </p:nvSpPr>
        <p:spPr>
          <a:xfrm>
            <a:off x="812310" y="587316"/>
            <a:ext cx="1834156" cy="276999"/>
          </a:xfrm>
          <a:prstGeom prst="rect">
            <a:avLst/>
          </a:prstGeom>
        </p:spPr>
        <p:txBody>
          <a:bodyPr wrap="none">
            <a:spAutoFit/>
          </a:bodyPr>
          <a:lstStyle/>
          <a:p>
            <a:pPr algn="just"/>
            <a:r>
              <a:rPr lang="es-CO" sz="1200" b="1" dirty="0">
                <a:latin typeface="Century Gothic" panose="020B0502020202020204" pitchFamily="34" charset="0"/>
                <a:ea typeface="Calibri" panose="020F0502020204030204" pitchFamily="34" charset="0"/>
                <a:cs typeface="Arial" panose="020B0604020202020204" pitchFamily="34" charset="0"/>
              </a:rPr>
              <a:t>PERSONAL OPERATIVO</a:t>
            </a:r>
            <a:endParaRPr lang="es-CO"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p:cNvSpPr/>
          <p:nvPr/>
        </p:nvSpPr>
        <p:spPr>
          <a:xfrm>
            <a:off x="2265947" y="6578115"/>
            <a:ext cx="6096000" cy="279885"/>
          </a:xfrm>
          <a:prstGeom prst="rect">
            <a:avLst/>
          </a:prstGeom>
        </p:spPr>
        <p:txBody>
          <a:bodyPr>
            <a:spAutoFit/>
          </a:bodyPr>
          <a:lstStyle/>
          <a:p>
            <a:pPr algn="ctr">
              <a:lnSpc>
                <a:spcPct val="107000"/>
              </a:lnSpc>
            </a:pPr>
            <a:r>
              <a:rPr lang="es-CO" sz="1200" i="1" dirty="0">
                <a:latin typeface="Century Gothic" panose="020B0502020202020204" pitchFamily="34" charset="0"/>
                <a:ea typeface="Calibri" panose="020F0502020204030204" pitchFamily="34" charset="0"/>
                <a:cs typeface="Arial" panose="020B0604020202020204" pitchFamily="34" charset="0"/>
              </a:rPr>
              <a:t>Fuente: Recurso Humano- Aguas &amp; Aseo de Yondó S.A E.S.P</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079393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454256841"/>
              </p:ext>
            </p:extLst>
          </p:nvPr>
        </p:nvGraphicFramePr>
        <p:xfrm>
          <a:off x="397041" y="225879"/>
          <a:ext cx="10708105" cy="6384193"/>
        </p:xfrm>
        <a:graphic>
          <a:graphicData uri="http://schemas.openxmlformats.org/drawingml/2006/table">
            <a:tbl>
              <a:tblPr firstRow="1" firstCol="1" bandRow="1">
                <a:tableStyleId>{5C22544A-7EE6-4342-B048-85BDC9FD1C3A}</a:tableStyleId>
              </a:tblPr>
              <a:tblGrid>
                <a:gridCol w="2775752">
                  <a:extLst>
                    <a:ext uri="{9D8B030D-6E8A-4147-A177-3AD203B41FA5}">
                      <a16:colId xmlns:a16="http://schemas.microsoft.com/office/drawing/2014/main" val="2515753809"/>
                    </a:ext>
                  </a:extLst>
                </a:gridCol>
                <a:gridCol w="7932353">
                  <a:extLst>
                    <a:ext uri="{9D8B030D-6E8A-4147-A177-3AD203B41FA5}">
                      <a16:colId xmlns:a16="http://schemas.microsoft.com/office/drawing/2014/main" val="1434259518"/>
                    </a:ext>
                  </a:extLst>
                </a:gridCol>
              </a:tblGrid>
              <a:tr h="1056799">
                <a:tc>
                  <a:txBody>
                    <a:bodyPr/>
                    <a:lstStyle/>
                    <a:p>
                      <a:pPr marL="0" marR="0" algn="ctr">
                        <a:lnSpc>
                          <a:spcPct val="107000"/>
                        </a:lnSpc>
                        <a:spcBef>
                          <a:spcPts val="0"/>
                        </a:spcBef>
                        <a:spcAft>
                          <a:spcPts val="0"/>
                        </a:spcAft>
                      </a:pPr>
                      <a:r>
                        <a:rPr lang="es-CO" sz="1100" dirty="0">
                          <a:solidFill>
                            <a:schemeClr val="tx1"/>
                          </a:solidFill>
                          <a:effectLst/>
                        </a:rPr>
                        <a:t>Operario / RECOLECTOR DE RESIDUOS SOLIDOS</a:t>
                      </a:r>
                      <a:endParaRPr lang="es-C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nchor="ctr"/>
                </a:tc>
                <a:tc>
                  <a:txBody>
                    <a:bodyPr/>
                    <a:lstStyle/>
                    <a:p>
                      <a:pPr marL="0" marR="0">
                        <a:lnSpc>
                          <a:spcPct val="107000"/>
                        </a:lnSpc>
                        <a:spcBef>
                          <a:spcPts val="0"/>
                        </a:spcBef>
                        <a:spcAft>
                          <a:spcPts val="0"/>
                        </a:spcAft>
                      </a:pPr>
                      <a:r>
                        <a:rPr lang="es-CO" sz="1100" dirty="0">
                          <a:solidFill>
                            <a:schemeClr val="tx1"/>
                          </a:solidFill>
                          <a:effectLst/>
                        </a:rPr>
                        <a:t>1</a:t>
                      </a:r>
                      <a:r>
                        <a:rPr lang="es-CO" sz="1100" b="0" i="0" dirty="0">
                          <a:solidFill>
                            <a:schemeClr val="tx1"/>
                          </a:solidFill>
                          <a:effectLst/>
                        </a:rPr>
                        <a:t>. Realizar la recolección de los residuos sólidos del casco urbano y del área rural donde se presta el servicio de aseo, de acuerdo a las rutas establecidas por LA EMPRESA. 2. Utilizar los elementos de protección personal.3. Reportar a la coordinación ambiental o la gerencia situaciones inusuales que se presenten durante la jornada de recolección y que puedan atentar contra la correcta prestación del servicio a los usuarios de LA EMPRESA o la seguridad y salud de los trabajadores. 4. Operar de manera prudente el vehículo recolector de residuos sólidos respetando las disposiciones que regulan la movilidad y tránsito en el municipio de Yondó. </a:t>
                      </a:r>
                      <a:endParaRPr lang="es-CO" sz="11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tc>
                <a:extLst>
                  <a:ext uri="{0D108BD9-81ED-4DB2-BD59-A6C34878D82A}">
                    <a16:rowId xmlns:a16="http://schemas.microsoft.com/office/drawing/2014/main" val="1872896832"/>
                  </a:ext>
                </a:extLst>
              </a:tr>
              <a:tr h="1056799">
                <a:tc>
                  <a:txBody>
                    <a:bodyPr/>
                    <a:lstStyle/>
                    <a:p>
                      <a:pPr marL="0" marR="0" algn="ctr">
                        <a:lnSpc>
                          <a:spcPct val="107000"/>
                        </a:lnSpc>
                        <a:spcBef>
                          <a:spcPts val="0"/>
                        </a:spcBef>
                        <a:spcAft>
                          <a:spcPts val="0"/>
                        </a:spcAft>
                      </a:pPr>
                      <a:r>
                        <a:rPr lang="es-CO" sz="1100" dirty="0">
                          <a:solidFill>
                            <a:schemeClr val="tx1"/>
                          </a:solidFill>
                          <a:effectLst/>
                        </a:rPr>
                        <a:t>Operario / OPERADOR DE RELLENO SANITARIO</a:t>
                      </a:r>
                      <a:endParaRPr lang="es-C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nchor="ctr"/>
                </a:tc>
                <a:tc>
                  <a:txBody>
                    <a:bodyPr/>
                    <a:lstStyle/>
                    <a:p>
                      <a:pPr marL="0" marR="0">
                        <a:lnSpc>
                          <a:spcPct val="107000"/>
                        </a:lnSpc>
                        <a:spcBef>
                          <a:spcPts val="0"/>
                        </a:spcBef>
                        <a:spcAft>
                          <a:spcPts val="0"/>
                        </a:spcAft>
                      </a:pPr>
                      <a:r>
                        <a:rPr lang="es-CO" sz="1100" dirty="0">
                          <a:solidFill>
                            <a:schemeClr val="tx1"/>
                          </a:solidFill>
                          <a:effectLst/>
                        </a:rPr>
                        <a:t>1. Esparcir los residuos sólidos al largo de toda la trinchera, con un espesor máximo de 0.20 MTS. 2. Cubrir la trinchera con material de cobertura, garantizando el cubrimiento total de los residuos con un espesor máximo de 0.20 MTS. 3. realizar la rocería y fumigación del área verde del relleno, para el control del rastrojo, sembrar pasto en el área del talud para su estabilización de este, cada que se requiera. 4. Reportar fallas en los equipos o herramientas de trabajo, al supervisor o la gerencia. 5. Regar cal sobre los residuos como medida de contingencia cuando no se puedan cubrir los mismos</a:t>
                      </a:r>
                      <a:endParaRPr lang="es-C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tc>
                <a:extLst>
                  <a:ext uri="{0D108BD9-81ED-4DB2-BD59-A6C34878D82A}">
                    <a16:rowId xmlns:a16="http://schemas.microsoft.com/office/drawing/2014/main" val="1816002252"/>
                  </a:ext>
                </a:extLst>
              </a:tr>
              <a:tr h="1234409">
                <a:tc>
                  <a:txBody>
                    <a:bodyPr/>
                    <a:lstStyle/>
                    <a:p>
                      <a:pPr marL="0" marR="0" algn="ctr">
                        <a:lnSpc>
                          <a:spcPct val="107000"/>
                        </a:lnSpc>
                        <a:spcBef>
                          <a:spcPts val="0"/>
                        </a:spcBef>
                        <a:spcAft>
                          <a:spcPts val="0"/>
                        </a:spcAft>
                      </a:pPr>
                      <a:r>
                        <a:rPr lang="es-CO" sz="1100" dirty="0">
                          <a:solidFill>
                            <a:schemeClr val="tx1"/>
                          </a:solidFill>
                          <a:effectLst/>
                        </a:rPr>
                        <a:t>6 ANALISTAS QUÍMICO</a:t>
                      </a:r>
                      <a:endParaRPr lang="es-C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nchor="ctr"/>
                </a:tc>
                <a:tc>
                  <a:txBody>
                    <a:bodyPr/>
                    <a:lstStyle/>
                    <a:p>
                      <a:pPr marL="0" marR="0">
                        <a:lnSpc>
                          <a:spcPct val="107000"/>
                        </a:lnSpc>
                        <a:spcBef>
                          <a:spcPts val="0"/>
                        </a:spcBef>
                        <a:spcAft>
                          <a:spcPts val="0"/>
                        </a:spcAft>
                      </a:pPr>
                      <a:r>
                        <a:rPr lang="es-CO" sz="1100" dirty="0">
                          <a:solidFill>
                            <a:schemeClr val="tx1"/>
                          </a:solidFill>
                          <a:effectLst/>
                        </a:rPr>
                        <a:t> 1. Realizar prueba de jarras en cada turno (o las veces que el supervisor lo vea pertinente) para determinar la dosificación del floculante. 2. Dosificar el floculante en los sistemas existentes para ellos. 3. Realizar el análisis de parámetros como: turbiedad, pH, cloro residual, alcalinidad, dureza. Tanto del agua cruda como del agua tratada.  4. Realizar la limpieza y lavado  de los floculadores, Sedimentadores y filtros para que funcionen óptimamente. 5. Dosificar el cloro gaseoso para la desinfección del agua. 6. Comunicarse con los operarios de bocatoma para solicitar apagado y encendido de bombas, asi como eventualidades que lo exijan.  7. Comunicarse  con los operarios de bombeo de aguas residuales para la apertura o cierre de válvulas. </a:t>
                      </a:r>
                      <a:endParaRPr lang="es-C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tc>
                <a:extLst>
                  <a:ext uri="{0D108BD9-81ED-4DB2-BD59-A6C34878D82A}">
                    <a16:rowId xmlns:a16="http://schemas.microsoft.com/office/drawing/2014/main" val="945411597"/>
                  </a:ext>
                </a:extLst>
              </a:tr>
              <a:tr h="1335279">
                <a:tc>
                  <a:txBody>
                    <a:bodyPr/>
                    <a:lstStyle/>
                    <a:p>
                      <a:pPr marL="0" marR="0" algn="ctr">
                        <a:lnSpc>
                          <a:spcPct val="107000"/>
                        </a:lnSpc>
                        <a:spcBef>
                          <a:spcPts val="0"/>
                        </a:spcBef>
                        <a:spcAft>
                          <a:spcPts val="0"/>
                        </a:spcAft>
                      </a:pPr>
                      <a:r>
                        <a:rPr lang="es-CO" sz="1100" dirty="0">
                          <a:solidFill>
                            <a:schemeClr val="tx1"/>
                          </a:solidFill>
                          <a:effectLst/>
                        </a:rPr>
                        <a:t>Operario / OPERADOR DE LAS ESTACIONES DE BOMBEO DE AGUAS RECIDUALES</a:t>
                      </a:r>
                      <a:endParaRPr lang="es-C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nchor="ctr"/>
                </a:tc>
                <a:tc>
                  <a:txBody>
                    <a:bodyPr/>
                    <a:lstStyle/>
                    <a:p>
                      <a:pPr marL="0" marR="0">
                        <a:lnSpc>
                          <a:spcPct val="107000"/>
                        </a:lnSpc>
                        <a:spcBef>
                          <a:spcPts val="0"/>
                        </a:spcBef>
                        <a:spcAft>
                          <a:spcPts val="0"/>
                        </a:spcAft>
                      </a:pPr>
                      <a:r>
                        <a:rPr lang="es-CO" sz="1100" dirty="0">
                          <a:solidFill>
                            <a:schemeClr val="tx1"/>
                          </a:solidFill>
                          <a:effectLst/>
                        </a:rPr>
                        <a:t>1. Realizar el bombeo de las aguas residuales de cada una de las estaciones de bombeo como son: El Prado, La Victoria, El Paraíso y El Progreso. 2. Realizar la apertura y cierre de válvula municipal para suministro agua potable al casco urbano.  3. Realizar la apertura y cierre de válvulas de los circuitos de la red de acueducto: Los Prados, Villa María y José Domingo Oliveros.  4. Realizar la apertura y cierre de 12 válvulas para el desaire de tubería de agua potable ubicadas en los barrios; Victoria, Tres De Octubre, Brisas del Oriente, 23 De Julio, Progreso, Los Naranjos, Paraíso, Jorge Eliecer Gaitán, La Española, 25 De Enero, Colonia Sur, central y las demás que fuesen necesarias, de acuerdo con indicaciones de supervisión o gerencia.  </a:t>
                      </a:r>
                      <a:endParaRPr lang="es-C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tc>
                <a:extLst>
                  <a:ext uri="{0D108BD9-81ED-4DB2-BD59-A6C34878D82A}">
                    <a16:rowId xmlns:a16="http://schemas.microsoft.com/office/drawing/2014/main" val="3842154811"/>
                  </a:ext>
                </a:extLst>
              </a:tr>
              <a:tr h="1660077">
                <a:tc>
                  <a:txBody>
                    <a:bodyPr/>
                    <a:lstStyle/>
                    <a:p>
                      <a:pPr marL="0" marR="0" algn="ctr">
                        <a:lnSpc>
                          <a:spcPct val="107000"/>
                        </a:lnSpc>
                        <a:spcBef>
                          <a:spcPts val="0"/>
                        </a:spcBef>
                        <a:spcAft>
                          <a:spcPts val="0"/>
                        </a:spcAft>
                      </a:pPr>
                      <a:r>
                        <a:rPr lang="es-CO" sz="1100" dirty="0">
                          <a:solidFill>
                            <a:schemeClr val="tx1"/>
                          </a:solidFill>
                          <a:effectLst/>
                        </a:rPr>
                        <a:t>Operario / RECOLECTOR DE RESIDUOS SOLIDOS</a:t>
                      </a:r>
                      <a:endParaRPr lang="es-C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nchor="ctr"/>
                </a:tc>
                <a:tc>
                  <a:txBody>
                    <a:bodyPr/>
                    <a:lstStyle/>
                    <a:p>
                      <a:pPr marL="0" marR="0">
                        <a:lnSpc>
                          <a:spcPct val="107000"/>
                        </a:lnSpc>
                        <a:spcBef>
                          <a:spcPts val="0"/>
                        </a:spcBef>
                        <a:spcAft>
                          <a:spcPts val="0"/>
                        </a:spcAft>
                      </a:pPr>
                      <a:r>
                        <a:rPr lang="es-CO" sz="1100" dirty="0" smtClean="0">
                          <a:solidFill>
                            <a:schemeClr val="tx1"/>
                          </a:solidFill>
                          <a:effectLst/>
                        </a:rPr>
                        <a:t>1</a:t>
                      </a:r>
                      <a:r>
                        <a:rPr lang="es-CO" sz="1100" dirty="0">
                          <a:solidFill>
                            <a:schemeClr val="tx1"/>
                          </a:solidFill>
                          <a:effectLst/>
                        </a:rPr>
                        <a:t>. Realizar la recolección de los residuos sólidos del casco urbano y del área rural donde se presta el servicio de aseo, de acuerdo a las rutas establecidas por LA EMPRESA. 2. Utilizar los elementos de protección personal.3. Reportar a la coordinación ambiental o la gerencia situaciones inusuales que se presenten durante la jornada de recolección y que puedan atentar contra la correcta prestación del servicio a los usuarios de LA EMPRESA o la seguridad y salud de los trabajadores. 4. Operar de manera prudente el vehículo recolector de residuos sólidos respetando las disposiciones que regulan la movilidad y tránsito en el municipio de </a:t>
                      </a:r>
                      <a:r>
                        <a:rPr lang="es-CO" sz="1100" dirty="0" smtClean="0">
                          <a:solidFill>
                            <a:schemeClr val="tx1"/>
                          </a:solidFill>
                          <a:effectLst/>
                        </a:rPr>
                        <a:t>Yondó</a:t>
                      </a:r>
                      <a:endParaRPr lang="es-C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tc>
                <a:extLst>
                  <a:ext uri="{0D108BD9-81ED-4DB2-BD59-A6C34878D82A}">
                    <a16:rowId xmlns:a16="http://schemas.microsoft.com/office/drawing/2014/main" val="341561382"/>
                  </a:ext>
                </a:extLst>
              </a:tr>
            </a:tbl>
          </a:graphicData>
        </a:graphic>
      </p:graphicFrame>
    </p:spTree>
    <p:extLst>
      <p:ext uri="{BB962C8B-B14F-4D97-AF65-F5344CB8AC3E}">
        <p14:creationId xmlns:p14="http://schemas.microsoft.com/office/powerpoint/2010/main" val="2909335821"/>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7307</TotalTime>
  <Words>2014</Words>
  <Application>Microsoft Office PowerPoint</Application>
  <PresentationFormat>Panorámica</PresentationFormat>
  <Paragraphs>79</Paragraphs>
  <Slides>14</Slides>
  <Notes>0</Notes>
  <HiddenSlides>0</HiddenSlides>
  <MMClips>1</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14</vt:i4>
      </vt:variant>
    </vt:vector>
  </HeadingPairs>
  <TitlesOfParts>
    <vt:vector size="25" baseType="lpstr">
      <vt:lpstr>Arial</vt:lpstr>
      <vt:lpstr>Bookman Old Style</vt:lpstr>
      <vt:lpstr>Calibri</vt:lpstr>
      <vt:lpstr>Century Gothic</vt:lpstr>
      <vt:lpstr>Eras Demi ITC</vt:lpstr>
      <vt:lpstr>Felix Titling</vt:lpstr>
      <vt:lpstr>Footlight MT Light</vt:lpstr>
      <vt:lpstr>Times New Roman</vt:lpstr>
      <vt:lpstr>Trebuchet MS</vt:lpstr>
      <vt:lpstr>Wingdings 3</vt:lpstr>
      <vt:lpstr>Faceta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Auxiliar Admin</dc:creator>
  <cp:lastModifiedBy>Computer</cp:lastModifiedBy>
  <cp:revision>609</cp:revision>
  <cp:lastPrinted>2020-02-12T18:39:46Z</cp:lastPrinted>
  <dcterms:modified xsi:type="dcterms:W3CDTF">2023-12-04T21:14:30Z</dcterms:modified>
</cp:coreProperties>
</file>