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25" r:id="rId2"/>
    <p:sldId id="393" r:id="rId3"/>
    <p:sldId id="421" r:id="rId4"/>
    <p:sldId id="424" r:id="rId5"/>
    <p:sldId id="425" r:id="rId6"/>
    <p:sldId id="415" r:id="rId7"/>
    <p:sldId id="407" r:id="rId8"/>
    <p:sldId id="420" r:id="rId9"/>
    <p:sldId id="406" r:id="rId10"/>
    <p:sldId id="423" r:id="rId11"/>
    <p:sldId id="427" r:id="rId12"/>
    <p:sldId id="417" r:id="rId13"/>
    <p:sldId id="418" r:id="rId14"/>
    <p:sldId id="416" r:id="rId15"/>
    <p:sldId id="419" r:id="rId16"/>
    <p:sldId id="410" r:id="rId17"/>
    <p:sldId id="428" r:id="rId18"/>
    <p:sldId id="370" r:id="rId19"/>
  </p:sldIdLst>
  <p:sldSz cx="12192000" cy="6858000"/>
  <p:notesSz cx="7010400" cy="92964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a sanchez" initials="ps" lastIdx="1" clrIdx="0">
    <p:extLst>
      <p:ext uri="{19B8F6BF-5375-455C-9EA6-DF929625EA0E}">
        <p15:presenceInfo xmlns:p15="http://schemas.microsoft.com/office/powerpoint/2012/main" userId="paola sanch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61"/>
    <a:srgbClr val="F3FFE5"/>
    <a:srgbClr val="FFFF99"/>
    <a:srgbClr val="FFCC99"/>
    <a:srgbClr val="D2F9FE"/>
    <a:srgbClr val="F73752"/>
    <a:srgbClr val="FF4B4B"/>
    <a:srgbClr val="C876D8"/>
    <a:srgbClr val="AD3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87243" autoAdjust="0"/>
  </p:normalViewPr>
  <p:slideViewPr>
    <p:cSldViewPr snapToGrid="0">
      <p:cViewPr varScale="1">
        <p:scale>
          <a:sx n="97" d="100"/>
          <a:sy n="97" d="100"/>
        </p:scale>
        <p:origin x="99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macen%20esp\Documents\AGUAS%20&amp;%20ASEO%20DE%20YOND&#211;%202023\CONCEJO%20MUNICIPAL%202023\INFORME%20N%2002\BORRADORES\GRAFICA%20COMPARATIVA%20APORTES%20DE%20CONVENIOS%20OPERATIVOS%20DEL%202015%20AL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macen%20esp\Documents\AGUAS%20&amp;%20ASEO%20DE%20YOND&#211;%202023\CONCEJO%20MUNICIPAL%202023\INFORME%20N%2002\BORRADORES\RECAUDO%20MES%20A%20MES%202019%20vs%202020%20-%202021%20-%202022%20-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1" dirty="0">
                <a:solidFill>
                  <a:schemeClr val="tx1"/>
                </a:solidFill>
              </a:rPr>
              <a:t>Comparativo Convenios</a:t>
            </a:r>
            <a:r>
              <a:rPr lang="es-CO" b="1" baseline="0" dirty="0">
                <a:solidFill>
                  <a:schemeClr val="tx1"/>
                </a:solidFill>
              </a:rPr>
              <a:t> Operativos</a:t>
            </a:r>
            <a:endParaRPr lang="es-CO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1099999999999999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'[GRAFICA COMPARATIVA APORTES DE CONVENIOS OPERATIVOS DEL 2015 AL 2023.xlsx]CONVENIOS OPERATIVOS'!$A$14:$A$24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'[GRAFICA COMPARATIVA APORTES DE CONVENIOS OPERATIVOS DEL 2015 AL 2023.xlsx]CONVENIOS OPERATIVOS'!$B$14:$B$24</c:f>
              <c:numCache>
                <c:formatCode>_-"$"\ * #,##0_-;\-"$"\ * #,##0_-;_-"$"\ * "-"??_-;_-@_-</c:formatCode>
                <c:ptCount val="11"/>
                <c:pt idx="0">
                  <c:v>1225170087</c:v>
                </c:pt>
                <c:pt idx="1">
                  <c:v>1501365320</c:v>
                </c:pt>
                <c:pt idx="2">
                  <c:v>1271717464</c:v>
                </c:pt>
                <c:pt idx="3">
                  <c:v>2981526559</c:v>
                </c:pt>
                <c:pt idx="4">
                  <c:v>1959289194</c:v>
                </c:pt>
                <c:pt idx="5">
                  <c:v>1373980000</c:v>
                </c:pt>
                <c:pt idx="6">
                  <c:v>2992803840</c:v>
                </c:pt>
                <c:pt idx="7">
                  <c:v>1258472321</c:v>
                </c:pt>
                <c:pt idx="8">
                  <c:v>941109787</c:v>
                </c:pt>
                <c:pt idx="9">
                  <c:v>1045694542</c:v>
                </c:pt>
                <c:pt idx="10">
                  <c:v>934022672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EB-48A5-BBD4-CA302B726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3889904"/>
        <c:axId val="246142752"/>
      </c:barChart>
      <c:catAx>
        <c:axId val="33388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142752"/>
        <c:crosses val="autoZero"/>
        <c:auto val="1"/>
        <c:lblAlgn val="ctr"/>
        <c:lblOffset val="100"/>
        <c:noMultiLvlLbl val="0"/>
      </c:catAx>
      <c:valAx>
        <c:axId val="246142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&quot;$&quot;\ * #,##0_-;\-&quot;$&quot;\ * #,##0_-;_-&quot;$&quot;\ 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88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000" dirty="0">
                <a:solidFill>
                  <a:schemeClr val="tx1"/>
                </a:solidFill>
              </a:rPr>
              <a:t>COMPARATIVO RECAUDO EN CUENTAS BANCARIAS</a:t>
            </a:r>
          </a:p>
          <a:p>
            <a:pPr>
              <a:defRPr sz="2000"/>
            </a:pPr>
            <a:endParaRPr lang="es-CO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836797461520192E-2"/>
          <c:y val="0.14469356561787924"/>
          <c:w val="0.89300655301403475"/>
          <c:h val="0.58938368828300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'[RECAUDO MES A MES 2019 vs 2020 - 2021 - 2022 - 2023.xlsx]RECAUDO 2019-2020-2021-2022'!$B$3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3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53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5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cat>
            <c:strRef>
              <c:f>'[RECAUDO MES A MES 2019 vs 2020 - 2021 - 2022 - 2023.xlsx]RECAUDO 2019-2020-2021-2022'!$C$2:$N$2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 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'[RECAUDO MES A MES 2019 vs 2020 - 2021 - 2022 - 2023.xlsx]RECAUDO 2019-2020-2021-2022'!$C$3:$N$3</c:f>
              <c:numCache>
                <c:formatCode>_("$"* #,##0_);_("$"* \(#,##0\);_("$"* "-"_);_(@_)</c:formatCode>
                <c:ptCount val="12"/>
                <c:pt idx="0">
                  <c:v>118506474</c:v>
                </c:pt>
                <c:pt idx="1">
                  <c:v>115881166.99999997</c:v>
                </c:pt>
                <c:pt idx="2">
                  <c:v>110639510</c:v>
                </c:pt>
                <c:pt idx="3">
                  <c:v>95864652</c:v>
                </c:pt>
                <c:pt idx="4">
                  <c:v>105992361</c:v>
                </c:pt>
                <c:pt idx="5">
                  <c:v>86165790</c:v>
                </c:pt>
                <c:pt idx="6">
                  <c:v>90658427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AA-450F-88EA-B1F2AAAB0369}"/>
            </c:ext>
          </c:extLst>
        </c:ser>
        <c:ser>
          <c:idx val="1"/>
          <c:order val="1"/>
          <c:tx>
            <c:strRef>
              <c:f>'[RECAUDO MES A MES 2019 vs 2020 - 2021 - 2022 - 2023.xlsx]RECAUDO 2019-2020-2021-2022'!$B$4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cat>
            <c:strRef>
              <c:f>'[RECAUDO MES A MES 2019 vs 2020 - 2021 - 2022 - 2023.xlsx]RECAUDO 2019-2020-2021-2022'!$C$2:$N$2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 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'[RECAUDO MES A MES 2019 vs 2020 - 2021 - 2022 - 2023.xlsx]RECAUDO 2019-2020-2021-2022'!$C$4:$N$4</c:f>
              <c:numCache>
                <c:formatCode>_("$"* #,##0_);_("$"* \(#,##0\);_("$"* "-"_);_(@_)</c:formatCode>
                <c:ptCount val="12"/>
                <c:pt idx="0">
                  <c:v>58703300</c:v>
                </c:pt>
                <c:pt idx="1">
                  <c:v>75371104</c:v>
                </c:pt>
                <c:pt idx="2">
                  <c:v>99468161</c:v>
                </c:pt>
                <c:pt idx="3">
                  <c:v>78357846</c:v>
                </c:pt>
                <c:pt idx="4">
                  <c:v>93480981</c:v>
                </c:pt>
                <c:pt idx="5">
                  <c:v>89357600</c:v>
                </c:pt>
                <c:pt idx="6">
                  <c:v>98897904</c:v>
                </c:pt>
                <c:pt idx="7">
                  <c:v>116986314</c:v>
                </c:pt>
                <c:pt idx="8">
                  <c:v>111265604</c:v>
                </c:pt>
                <c:pt idx="9">
                  <c:v>81711017</c:v>
                </c:pt>
                <c:pt idx="10">
                  <c:v>73251896</c:v>
                </c:pt>
                <c:pt idx="11">
                  <c:v>83110967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AA-450F-88EA-B1F2AAAB0369}"/>
            </c:ext>
          </c:extLst>
        </c:ser>
        <c:ser>
          <c:idx val="2"/>
          <c:order val="2"/>
          <c:tx>
            <c:strRef>
              <c:f>'[RECAUDO MES A MES 2019 vs 2020 - 2021 - 2022 - 2023.xlsx]RECAUDO 2019-2020-2021-2022'!$B$5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cat>
            <c:strRef>
              <c:f>'[RECAUDO MES A MES 2019 vs 2020 - 2021 - 2022 - 2023.xlsx]RECAUDO 2019-2020-2021-2022'!$C$2:$N$2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 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'[RECAUDO MES A MES 2019 vs 2020 - 2021 - 2022 - 2023.xlsx]RECAUDO 2019-2020-2021-2022'!$C$5:$N$5</c:f>
              <c:numCache>
                <c:formatCode>_("$"* #,##0_);_("$"* \(#,##0\);_("$"* "-"_);_(@_)</c:formatCode>
                <c:ptCount val="12"/>
                <c:pt idx="0">
                  <c:v>58908120</c:v>
                </c:pt>
                <c:pt idx="1">
                  <c:v>71389738</c:v>
                </c:pt>
                <c:pt idx="2">
                  <c:v>108244181</c:v>
                </c:pt>
                <c:pt idx="3">
                  <c:v>60703365</c:v>
                </c:pt>
                <c:pt idx="4">
                  <c:v>69488338</c:v>
                </c:pt>
                <c:pt idx="5">
                  <c:v>64734539</c:v>
                </c:pt>
                <c:pt idx="6">
                  <c:v>67694239</c:v>
                </c:pt>
                <c:pt idx="7">
                  <c:v>71643617</c:v>
                </c:pt>
                <c:pt idx="8">
                  <c:v>79932072</c:v>
                </c:pt>
                <c:pt idx="9">
                  <c:v>72092897</c:v>
                </c:pt>
                <c:pt idx="10">
                  <c:v>76941515</c:v>
                </c:pt>
                <c:pt idx="11">
                  <c:v>98019474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AA-450F-88EA-B1F2AAAB0369}"/>
            </c:ext>
          </c:extLst>
        </c:ser>
        <c:ser>
          <c:idx val="3"/>
          <c:order val="3"/>
          <c:tx>
            <c:strRef>
              <c:f>'[RECAUDO MES A MES 2019 vs 2020 - 2021 - 2022 - 2023.xlsx]RECAUDO 2019-2020-2021-2022'!$B$6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cat>
            <c:strRef>
              <c:f>'[RECAUDO MES A MES 2019 vs 2020 - 2021 - 2022 - 2023.xlsx]RECAUDO 2019-2020-2021-2022'!$C$2:$N$2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 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'[RECAUDO MES A MES 2019 vs 2020 - 2021 - 2022 - 2023.xlsx]RECAUDO 2019-2020-2021-2022'!$C$6:$N$6</c:f>
              <c:numCache>
                <c:formatCode>_("$"* #,##0_);_("$"* \(#,##0\);_("$"* "-"_);_(@_)</c:formatCode>
                <c:ptCount val="12"/>
                <c:pt idx="0">
                  <c:v>74593933.689999998</c:v>
                </c:pt>
                <c:pt idx="1">
                  <c:v>45434473</c:v>
                </c:pt>
                <c:pt idx="2">
                  <c:v>68047013.959999993</c:v>
                </c:pt>
                <c:pt idx="3">
                  <c:v>49723413.340000004</c:v>
                </c:pt>
                <c:pt idx="4">
                  <c:v>44763310</c:v>
                </c:pt>
                <c:pt idx="5">
                  <c:v>72206468</c:v>
                </c:pt>
                <c:pt idx="6">
                  <c:v>93256281</c:v>
                </c:pt>
                <c:pt idx="7">
                  <c:v>65306004</c:v>
                </c:pt>
                <c:pt idx="8">
                  <c:v>74251151</c:v>
                </c:pt>
                <c:pt idx="9">
                  <c:v>67633974</c:v>
                </c:pt>
                <c:pt idx="10">
                  <c:v>72367262</c:v>
                </c:pt>
                <c:pt idx="11">
                  <c:v>139540183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AA-450F-88EA-B1F2AAAB0369}"/>
            </c:ext>
          </c:extLst>
        </c:ser>
        <c:ser>
          <c:idx val="4"/>
          <c:order val="4"/>
          <c:tx>
            <c:strRef>
              <c:f>'[RECAUDO MES A MES 2019 vs 2020 - 2021 - 2022 - 2023.xlsx]RECAUDO 2019-2020-2021-2022'!$B$7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4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54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54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cat>
            <c:strRef>
              <c:f>'[RECAUDO MES A MES 2019 vs 2020 - 2021 - 2022 - 2023.xlsx]RECAUDO 2019-2020-2021-2022'!$C$2:$N$2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</c:v>
                </c:pt>
                <c:pt idx="3">
                  <c:v>ABRIL 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'[RECAUDO MES A MES 2019 vs 2020 - 2021 - 2022 - 2023.xlsx]RECAUDO 2019-2020-2021-2022'!$C$7:$N$7</c:f>
              <c:numCache>
                <c:formatCode>_("$"* #,##0_);_("$"* \(#,##0\);_("$"* "-"_);_(@_)</c:formatCode>
                <c:ptCount val="12"/>
                <c:pt idx="0">
                  <c:v>57744001</c:v>
                </c:pt>
                <c:pt idx="1">
                  <c:v>58889041</c:v>
                </c:pt>
                <c:pt idx="2">
                  <c:v>59617991</c:v>
                </c:pt>
                <c:pt idx="3">
                  <c:v>52034134</c:v>
                </c:pt>
                <c:pt idx="4">
                  <c:v>63699922</c:v>
                </c:pt>
                <c:pt idx="5">
                  <c:v>50329575</c:v>
                </c:pt>
                <c:pt idx="6">
                  <c:v>69120319</c:v>
                </c:pt>
                <c:pt idx="7">
                  <c:v>75671350</c:v>
                </c:pt>
                <c:pt idx="8">
                  <c:v>69685871</c:v>
                </c:pt>
                <c:pt idx="9">
                  <c:v>85900187</c:v>
                </c:pt>
                <c:pt idx="10">
                  <c:v>52898384</c:v>
                </c:pt>
                <c:pt idx="11">
                  <c:v>102962270.02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AA-450F-88EA-B1F2AAAB0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693422207"/>
        <c:axId val="1693423039"/>
      </c:barChart>
      <c:catAx>
        <c:axId val="1693422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423039"/>
        <c:crosses val="autoZero"/>
        <c:auto val="1"/>
        <c:lblAlgn val="ctr"/>
        <c:lblOffset val="100"/>
        <c:noMultiLvlLbl val="0"/>
      </c:catAx>
      <c:valAx>
        <c:axId val="16934230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42220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rgbClr val="00B0F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89EC09-4AAC-407C-B7BF-F31B5786292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9E3722CD-0264-4FD0-8519-AACF2FFEE9AD}">
      <dgm:prSet/>
      <dgm:spPr/>
      <dgm:t>
        <a:bodyPr/>
        <a:lstStyle/>
        <a:p>
          <a:pPr rtl="0"/>
          <a:r>
            <a:rPr lang="es-ES" dirty="0" smtClean="0"/>
            <a:t>Con la contratación de 500 trabajadores, la EMPRESA AGUAS &amp; ASEO dará cumplimiento a la actividad de LIMPIEZA MANUAL de material vegetal emergente medial y superficial que se encuentre al interior de las aguas de los ecosistemas, en el marco del contrato interadministrativo de administración delegada 135 de 2023</a:t>
          </a:r>
          <a:endParaRPr lang="es-CO" dirty="0"/>
        </a:p>
      </dgm:t>
    </dgm:pt>
    <dgm:pt modelId="{779B5E1B-C222-40AA-A269-5B92B99D0358}" type="parTrans" cxnId="{E32FDB3F-73D8-413D-A1F6-23CDD9F48079}">
      <dgm:prSet/>
      <dgm:spPr/>
      <dgm:t>
        <a:bodyPr/>
        <a:lstStyle/>
        <a:p>
          <a:endParaRPr lang="es-ES"/>
        </a:p>
      </dgm:t>
    </dgm:pt>
    <dgm:pt modelId="{EEA6B23B-7203-44F3-BCE2-54B1990C91AC}" type="sibTrans" cxnId="{E32FDB3F-73D8-413D-A1F6-23CDD9F48079}">
      <dgm:prSet/>
      <dgm:spPr/>
      <dgm:t>
        <a:bodyPr/>
        <a:lstStyle/>
        <a:p>
          <a:endParaRPr lang="es-ES"/>
        </a:p>
      </dgm:t>
    </dgm:pt>
    <dgm:pt modelId="{F0F017D8-19CD-4959-9847-48DB6FC333BA}" type="pres">
      <dgm:prSet presAssocID="{2989EC09-4AAC-407C-B7BF-F31B5786292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082D76D-E976-4EF2-8070-6CB92DF98E60}" type="pres">
      <dgm:prSet presAssocID="{9E3722CD-0264-4FD0-8519-AACF2FFEE9AD}" presName="circle1" presStyleLbl="node1" presStyleIdx="0" presStyleCnt="1"/>
      <dgm:spPr/>
    </dgm:pt>
    <dgm:pt modelId="{0412C372-D3CB-4113-A1B7-2CC6A1A6A4DD}" type="pres">
      <dgm:prSet presAssocID="{9E3722CD-0264-4FD0-8519-AACF2FFEE9AD}" presName="space" presStyleCnt="0"/>
      <dgm:spPr/>
    </dgm:pt>
    <dgm:pt modelId="{7FCA6A9E-B414-4AA8-9917-E728AC745BB7}" type="pres">
      <dgm:prSet presAssocID="{9E3722CD-0264-4FD0-8519-AACF2FFEE9AD}" presName="rect1" presStyleLbl="alignAcc1" presStyleIdx="0" presStyleCnt="1"/>
      <dgm:spPr/>
      <dgm:t>
        <a:bodyPr/>
        <a:lstStyle/>
        <a:p>
          <a:endParaRPr lang="es-ES"/>
        </a:p>
      </dgm:t>
    </dgm:pt>
    <dgm:pt modelId="{7125A533-BEEF-4893-A539-3651E912C668}" type="pres">
      <dgm:prSet presAssocID="{9E3722CD-0264-4FD0-8519-AACF2FFEE9A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32FDB3F-73D8-413D-A1F6-23CDD9F48079}" srcId="{2989EC09-4AAC-407C-B7BF-F31B57862924}" destId="{9E3722CD-0264-4FD0-8519-AACF2FFEE9AD}" srcOrd="0" destOrd="0" parTransId="{779B5E1B-C222-40AA-A269-5B92B99D0358}" sibTransId="{EEA6B23B-7203-44F3-BCE2-54B1990C91AC}"/>
    <dgm:cxn modelId="{39178FFC-689B-4CF5-9785-16D5C0864698}" type="presOf" srcId="{2989EC09-4AAC-407C-B7BF-F31B57862924}" destId="{F0F017D8-19CD-4959-9847-48DB6FC333BA}" srcOrd="0" destOrd="0" presId="urn:microsoft.com/office/officeart/2005/8/layout/target3"/>
    <dgm:cxn modelId="{ECEB726D-5233-453D-9DA1-A288E98A4C13}" type="presOf" srcId="{9E3722CD-0264-4FD0-8519-AACF2FFEE9AD}" destId="{7FCA6A9E-B414-4AA8-9917-E728AC745BB7}" srcOrd="0" destOrd="0" presId="urn:microsoft.com/office/officeart/2005/8/layout/target3"/>
    <dgm:cxn modelId="{D8204AFF-4543-4E01-8CDF-E12D70509062}" type="presOf" srcId="{9E3722CD-0264-4FD0-8519-AACF2FFEE9AD}" destId="{7125A533-BEEF-4893-A539-3651E912C668}" srcOrd="1" destOrd="0" presId="urn:microsoft.com/office/officeart/2005/8/layout/target3"/>
    <dgm:cxn modelId="{35ABC7F8-DA93-4235-B767-DA35CD685B83}" type="presParOf" srcId="{F0F017D8-19CD-4959-9847-48DB6FC333BA}" destId="{6082D76D-E976-4EF2-8070-6CB92DF98E60}" srcOrd="0" destOrd="0" presId="urn:microsoft.com/office/officeart/2005/8/layout/target3"/>
    <dgm:cxn modelId="{781D7453-7CAE-4ECB-BE6B-579642AAA1EB}" type="presParOf" srcId="{F0F017D8-19CD-4959-9847-48DB6FC333BA}" destId="{0412C372-D3CB-4113-A1B7-2CC6A1A6A4DD}" srcOrd="1" destOrd="0" presId="urn:microsoft.com/office/officeart/2005/8/layout/target3"/>
    <dgm:cxn modelId="{C41832CA-BABB-4B25-AA85-0B7F5AEEFAFB}" type="presParOf" srcId="{F0F017D8-19CD-4959-9847-48DB6FC333BA}" destId="{7FCA6A9E-B414-4AA8-9917-E728AC745BB7}" srcOrd="2" destOrd="0" presId="urn:microsoft.com/office/officeart/2005/8/layout/target3"/>
    <dgm:cxn modelId="{2DDAA9BD-52B2-440B-987D-D11D242A0C05}" type="presParOf" srcId="{F0F017D8-19CD-4959-9847-48DB6FC333BA}" destId="{7125A533-BEEF-4893-A539-3651E912C668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C6D1B2-E425-455C-BC73-5E2E9921B976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O"/>
        </a:p>
      </dgm:t>
    </dgm:pt>
    <dgm:pt modelId="{6E95D709-C8AC-4FFB-9631-53100B120F62}">
      <dgm:prSet phldrT="[Texto]"/>
      <dgm:spPr/>
      <dgm:t>
        <a:bodyPr/>
        <a:lstStyle/>
        <a:p>
          <a:r>
            <a:rPr lang="es-CO">
              <a:solidFill>
                <a:schemeClr val="tx1"/>
              </a:solidFill>
              <a:latin typeface="Bookman Old Style" panose="02050604050505020204" pitchFamily="18" charset="0"/>
            </a:rPr>
            <a:t>LIMPIEZA MANUAL </a:t>
          </a:r>
        </a:p>
      </dgm:t>
    </dgm:pt>
    <dgm:pt modelId="{9FBDA5FB-5597-4179-82C2-490F0CD53839}" type="parTrans" cxnId="{72EF67F3-B286-4F7C-A1D8-61C7410E58A8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8BCC4071-74FB-4FE9-AB3C-B2005D80AA50}" type="sibTrans" cxnId="{72EF67F3-B286-4F7C-A1D8-61C7410E58A8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3666EC0C-121D-4C9D-A587-F4582A05198E}">
      <dgm:prSet phldrT="[Texto]"/>
      <dgm:spPr/>
      <dgm:t>
        <a:bodyPr/>
        <a:lstStyle/>
        <a:p>
          <a:r>
            <a:rPr lang="es-CO">
              <a:solidFill>
                <a:schemeClr val="tx1"/>
              </a:solidFill>
              <a:latin typeface="Bookman Old Style" panose="02050604050505020204" pitchFamily="18" charset="0"/>
            </a:rPr>
            <a:t>REALIZAR LIMPIEZA MANUAL DE MATERIAL VEGETAL EMERGENTE MEDIAL Y SUPERFICIAL QUE SE ENCUENTRE AL INTERIOR DE LAS AGUAS DE LOS ECOSISTEMAS</a:t>
          </a:r>
        </a:p>
        <a:p>
          <a:r>
            <a:rPr lang="es-CO" b="1">
              <a:solidFill>
                <a:schemeClr val="tx1"/>
              </a:solidFill>
              <a:latin typeface="Bookman Old Style" panose="02050604050505020204" pitchFamily="18" charset="0"/>
            </a:rPr>
            <a:t> "PLAN ESPERANZA"</a:t>
          </a:r>
        </a:p>
      </dgm:t>
    </dgm:pt>
    <dgm:pt modelId="{9B368E8F-AA52-44BA-A5E7-972979599348}" type="parTrans" cxnId="{76DD70C4-2771-4D36-BB3E-70F62C87B6AA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2526AC38-B856-4F5D-9EDF-51A7DF463578}" type="sibTrans" cxnId="{76DD70C4-2771-4D36-BB3E-70F62C87B6AA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62394C9-A33C-4F07-8993-C9AE4FA68C5C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  <a:latin typeface="Bookman Old Style" panose="02050604050505020204" pitchFamily="18" charset="0"/>
            </a:rPr>
            <a:t>REALIZAR LIMPIEZA MECÁNICA DE MATERIAL VEGETAL EMERGENTE FIRMAL QUE SE ENCUENTRE AL INTERIOR DE LAS AGUAS DE LOS ECOSISTEMAS</a:t>
          </a:r>
        </a:p>
      </dgm:t>
    </dgm:pt>
    <dgm:pt modelId="{D6EA89C2-144A-4110-95D8-42D16AECBD88}" type="parTrans" cxnId="{F95491A9-770F-481E-AE2A-572F64EA0A2F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A696B22-CDF7-4986-8BBB-193DF06FACFD}" type="sibTrans" cxnId="{F95491A9-770F-481E-AE2A-572F64EA0A2F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9DAB59F-896F-43CD-8E6F-37C297A8F0DF}">
      <dgm:prSet phldrT="[Texto]"/>
      <dgm:spPr/>
      <dgm:t>
        <a:bodyPr/>
        <a:lstStyle/>
        <a:p>
          <a:r>
            <a:rPr lang="es-CO">
              <a:solidFill>
                <a:schemeClr val="tx1"/>
              </a:solidFill>
              <a:latin typeface="Bookman Old Style" panose="02050604050505020204" pitchFamily="18" charset="0"/>
            </a:rPr>
            <a:t>RETIRO DE MATERIAL</a:t>
          </a:r>
        </a:p>
      </dgm:t>
    </dgm:pt>
    <dgm:pt modelId="{754873FE-18C3-4A7C-B742-0A0AB29D0D7A}" type="parTrans" cxnId="{4C8494CC-DFB1-4CED-AEB2-E83D79BC477A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0D49BE5-EE8A-4BB6-9CFF-DB7AF861EEDA}" type="sibTrans" cxnId="{4C8494CC-DFB1-4CED-AEB2-E83D79BC477A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2DDDE40-92A7-4FFF-B1A6-5F1BA56BC8BB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  <a:latin typeface="Bookman Old Style" panose="02050604050505020204" pitchFamily="18" charset="0"/>
            </a:rPr>
            <a:t>RETIRAR EL MATERIAL EXTRAÍDO A PUNTOS PREVIAMENTE LOCALIZADOS PARA SU POSTERIOR DISPOSICION FINAL</a:t>
          </a:r>
        </a:p>
      </dgm:t>
    </dgm:pt>
    <dgm:pt modelId="{22FF11D5-E452-4DFF-9FB5-71474661C4E8}" type="parTrans" cxnId="{24F573BC-2705-4BFC-B100-D421EBAECCFD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AFBC248A-3ECE-40B2-A3B9-5CEBFF828048}" type="sibTrans" cxnId="{24F573BC-2705-4BFC-B100-D421EBAECCFD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40CF372-2345-46E4-AB61-FF963D7E40C0}">
      <dgm:prSet phldrT="[Texto]"/>
      <dgm:spPr/>
      <dgm:t>
        <a:bodyPr/>
        <a:lstStyle/>
        <a:p>
          <a:r>
            <a:rPr lang="es-CO">
              <a:solidFill>
                <a:schemeClr val="tx1"/>
              </a:solidFill>
              <a:latin typeface="Bookman Old Style" panose="02050604050505020204" pitchFamily="18" charset="0"/>
            </a:rPr>
            <a:t>LIMPIEZA MECANICA</a:t>
          </a:r>
        </a:p>
      </dgm:t>
    </dgm:pt>
    <dgm:pt modelId="{EA4B7A43-B3A0-4A0D-B084-DFF777AFB665}" type="sibTrans" cxnId="{B317B416-D0A7-4E5E-ADE6-B711FDBEF307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8F26C32A-E0E9-4EE1-A079-6ACB85530F84}" type="parTrans" cxnId="{B317B416-D0A7-4E5E-ADE6-B711FDBEF307}">
      <dgm:prSet/>
      <dgm:spPr/>
      <dgm:t>
        <a:bodyPr/>
        <a:lstStyle/>
        <a:p>
          <a:endParaRPr lang="es-CO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FE49504-8F91-463D-B0C4-9121D61927DF}" type="pres">
      <dgm:prSet presAssocID="{45C6D1B2-E425-455C-BC73-5E2E9921B976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85F0295-7E4C-4521-8939-6E8A5DF186A3}" type="pres">
      <dgm:prSet presAssocID="{6E95D709-C8AC-4FFB-9631-53100B120F62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0957B9-AF17-47F2-8390-F212CA0FAF0C}" type="pres">
      <dgm:prSet presAssocID="{6E95D709-C8AC-4FFB-9631-53100B120F62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C583A3-78F5-4B11-B069-E221ED7B2B04}" type="pres">
      <dgm:prSet presAssocID="{C40CF372-2345-46E4-AB61-FF963D7E40C0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3BAEBC-DACE-456F-8FBE-DB52391E85F5}" type="pres">
      <dgm:prSet presAssocID="{C40CF372-2345-46E4-AB61-FF963D7E40C0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C8243B-9B8F-43DA-9634-0741A5387242}" type="pres">
      <dgm:prSet presAssocID="{69DAB59F-896F-43CD-8E6F-37C297A8F0DF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3A7355-C5C6-49B0-BF42-88206E524406}" type="pres">
      <dgm:prSet presAssocID="{69DAB59F-896F-43CD-8E6F-37C297A8F0DF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8494CC-DFB1-4CED-AEB2-E83D79BC477A}" srcId="{45C6D1B2-E425-455C-BC73-5E2E9921B976}" destId="{69DAB59F-896F-43CD-8E6F-37C297A8F0DF}" srcOrd="2" destOrd="0" parTransId="{754873FE-18C3-4A7C-B742-0A0AB29D0D7A}" sibTransId="{F0D49BE5-EE8A-4BB6-9CFF-DB7AF861EEDA}"/>
    <dgm:cxn modelId="{24F573BC-2705-4BFC-B100-D421EBAECCFD}" srcId="{69DAB59F-896F-43CD-8E6F-37C297A8F0DF}" destId="{C2DDDE40-92A7-4FFF-B1A6-5F1BA56BC8BB}" srcOrd="0" destOrd="0" parTransId="{22FF11D5-E452-4DFF-9FB5-71474661C4E8}" sibTransId="{AFBC248A-3ECE-40B2-A3B9-5CEBFF828048}"/>
    <dgm:cxn modelId="{0FD9B5DD-DE48-4236-9C2D-85A13F084906}" type="presOf" srcId="{C40CF372-2345-46E4-AB61-FF963D7E40C0}" destId="{1BC583A3-78F5-4B11-B069-E221ED7B2B04}" srcOrd="0" destOrd="0" presId="urn:microsoft.com/office/officeart/2009/3/layout/IncreasingArrowsProcess"/>
    <dgm:cxn modelId="{85FBA1B8-1824-49A3-8323-D9A3252166DF}" type="presOf" srcId="{6E95D709-C8AC-4FFB-9631-53100B120F62}" destId="{585F0295-7E4C-4521-8939-6E8A5DF186A3}" srcOrd="0" destOrd="0" presId="urn:microsoft.com/office/officeart/2009/3/layout/IncreasingArrowsProcess"/>
    <dgm:cxn modelId="{F67D6DA2-7193-478B-AB58-05874E1B1113}" type="presOf" srcId="{3666EC0C-121D-4C9D-A587-F4582A05198E}" destId="{9E0957B9-AF17-47F2-8390-F212CA0FAF0C}" srcOrd="0" destOrd="0" presId="urn:microsoft.com/office/officeart/2009/3/layout/IncreasingArrowsProcess"/>
    <dgm:cxn modelId="{F3AC36BC-713D-4160-A2C3-1FB628312030}" type="presOf" srcId="{45C6D1B2-E425-455C-BC73-5E2E9921B976}" destId="{CFE49504-8F91-463D-B0C4-9121D61927DF}" srcOrd="0" destOrd="0" presId="urn:microsoft.com/office/officeart/2009/3/layout/IncreasingArrowsProcess"/>
    <dgm:cxn modelId="{7903F8E9-E186-473F-AEA2-56961F0CD412}" type="presOf" srcId="{69DAB59F-896F-43CD-8E6F-37C297A8F0DF}" destId="{45C8243B-9B8F-43DA-9634-0741A5387242}" srcOrd="0" destOrd="0" presId="urn:microsoft.com/office/officeart/2009/3/layout/IncreasingArrowsProcess"/>
    <dgm:cxn modelId="{F95491A9-770F-481E-AE2A-572F64EA0A2F}" srcId="{C40CF372-2345-46E4-AB61-FF963D7E40C0}" destId="{962394C9-A33C-4F07-8993-C9AE4FA68C5C}" srcOrd="0" destOrd="0" parTransId="{D6EA89C2-144A-4110-95D8-42D16AECBD88}" sibTransId="{9A696B22-CDF7-4986-8BBB-193DF06FACFD}"/>
    <dgm:cxn modelId="{54C51CE5-63FD-4AFE-ABFA-C45C9D39120E}" type="presOf" srcId="{962394C9-A33C-4F07-8993-C9AE4FA68C5C}" destId="{923BAEBC-DACE-456F-8FBE-DB52391E85F5}" srcOrd="0" destOrd="0" presId="urn:microsoft.com/office/officeart/2009/3/layout/IncreasingArrowsProcess"/>
    <dgm:cxn modelId="{34AFAB5E-ED66-4758-BB30-A1CB563CE2FE}" type="presOf" srcId="{C2DDDE40-92A7-4FFF-B1A6-5F1BA56BC8BB}" destId="{D33A7355-C5C6-49B0-BF42-88206E524406}" srcOrd="0" destOrd="0" presId="urn:microsoft.com/office/officeart/2009/3/layout/IncreasingArrowsProcess"/>
    <dgm:cxn modelId="{72EF67F3-B286-4F7C-A1D8-61C7410E58A8}" srcId="{45C6D1B2-E425-455C-BC73-5E2E9921B976}" destId="{6E95D709-C8AC-4FFB-9631-53100B120F62}" srcOrd="0" destOrd="0" parTransId="{9FBDA5FB-5597-4179-82C2-490F0CD53839}" sibTransId="{8BCC4071-74FB-4FE9-AB3C-B2005D80AA50}"/>
    <dgm:cxn modelId="{76DD70C4-2771-4D36-BB3E-70F62C87B6AA}" srcId="{6E95D709-C8AC-4FFB-9631-53100B120F62}" destId="{3666EC0C-121D-4C9D-A587-F4582A05198E}" srcOrd="0" destOrd="0" parTransId="{9B368E8F-AA52-44BA-A5E7-972979599348}" sibTransId="{2526AC38-B856-4F5D-9EDF-51A7DF463578}"/>
    <dgm:cxn modelId="{B317B416-D0A7-4E5E-ADE6-B711FDBEF307}" srcId="{45C6D1B2-E425-455C-BC73-5E2E9921B976}" destId="{C40CF372-2345-46E4-AB61-FF963D7E40C0}" srcOrd="1" destOrd="0" parTransId="{8F26C32A-E0E9-4EE1-A079-6ACB85530F84}" sibTransId="{EA4B7A43-B3A0-4A0D-B084-DFF777AFB665}"/>
    <dgm:cxn modelId="{EE7C4A77-2D4C-48DD-879F-A8B027786322}" type="presParOf" srcId="{CFE49504-8F91-463D-B0C4-9121D61927DF}" destId="{585F0295-7E4C-4521-8939-6E8A5DF186A3}" srcOrd="0" destOrd="0" presId="urn:microsoft.com/office/officeart/2009/3/layout/IncreasingArrowsProcess"/>
    <dgm:cxn modelId="{5C81452A-A71F-466F-8A27-C5E0D56F8833}" type="presParOf" srcId="{CFE49504-8F91-463D-B0C4-9121D61927DF}" destId="{9E0957B9-AF17-47F2-8390-F212CA0FAF0C}" srcOrd="1" destOrd="0" presId="urn:microsoft.com/office/officeart/2009/3/layout/IncreasingArrowsProcess"/>
    <dgm:cxn modelId="{902C5267-5671-40DD-BDFD-BEB40ECEB678}" type="presParOf" srcId="{CFE49504-8F91-463D-B0C4-9121D61927DF}" destId="{1BC583A3-78F5-4B11-B069-E221ED7B2B04}" srcOrd="2" destOrd="0" presId="urn:microsoft.com/office/officeart/2009/3/layout/IncreasingArrowsProcess"/>
    <dgm:cxn modelId="{100EC1C7-4F78-49A9-A3B6-52DB3D44A1DD}" type="presParOf" srcId="{CFE49504-8F91-463D-B0C4-9121D61927DF}" destId="{923BAEBC-DACE-456F-8FBE-DB52391E85F5}" srcOrd="3" destOrd="0" presId="urn:microsoft.com/office/officeart/2009/3/layout/IncreasingArrowsProcess"/>
    <dgm:cxn modelId="{883434A6-EAEC-41A9-A982-0100E931AE41}" type="presParOf" srcId="{CFE49504-8F91-463D-B0C4-9121D61927DF}" destId="{45C8243B-9B8F-43DA-9634-0741A5387242}" srcOrd="4" destOrd="0" presId="urn:microsoft.com/office/officeart/2009/3/layout/IncreasingArrowsProcess"/>
    <dgm:cxn modelId="{BBAE8C7B-915C-4F8A-B112-721924EBF68C}" type="presParOf" srcId="{CFE49504-8F91-463D-B0C4-9121D61927DF}" destId="{D33A7355-C5C6-49B0-BF42-88206E524406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2D76D-E976-4EF2-8070-6CB92DF98E60}">
      <dsp:nvSpPr>
        <dsp:cNvPr id="0" name=""/>
        <dsp:cNvSpPr/>
      </dsp:nvSpPr>
      <dsp:spPr>
        <a:xfrm>
          <a:off x="0" y="0"/>
          <a:ext cx="1477328" cy="147732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A6A9E-B414-4AA8-9917-E728AC745BB7}">
      <dsp:nvSpPr>
        <dsp:cNvPr id="0" name=""/>
        <dsp:cNvSpPr/>
      </dsp:nvSpPr>
      <dsp:spPr>
        <a:xfrm>
          <a:off x="738663" y="0"/>
          <a:ext cx="8405336" cy="14773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Con la contratación de 500 trabajadores, la EMPRESA AGUAS &amp; ASEO dará cumplimiento a la actividad de LIMPIEZA MANUAL de material vegetal emergente medial y superficial que se encuentre al interior de las aguas de los ecosistemas, en el marco del contrato interadministrativo de administración delegada 135 de 2023</a:t>
          </a:r>
          <a:endParaRPr lang="es-CO" sz="1900" kern="1200" dirty="0"/>
        </a:p>
      </dsp:txBody>
      <dsp:txXfrm>
        <a:off x="738663" y="0"/>
        <a:ext cx="8405336" cy="1477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F0295-7E4C-4521-8939-6E8A5DF186A3}">
      <dsp:nvSpPr>
        <dsp:cNvPr id="0" name=""/>
        <dsp:cNvSpPr/>
      </dsp:nvSpPr>
      <dsp:spPr>
        <a:xfrm>
          <a:off x="0" y="60484"/>
          <a:ext cx="7931766" cy="115516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83383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>
              <a:solidFill>
                <a:schemeClr val="tx1"/>
              </a:solidFill>
              <a:latin typeface="Bookman Old Style" panose="02050604050505020204" pitchFamily="18" charset="0"/>
            </a:rPr>
            <a:t>LIMPIEZA MANUAL </a:t>
          </a:r>
        </a:p>
      </dsp:txBody>
      <dsp:txXfrm>
        <a:off x="0" y="349276"/>
        <a:ext cx="7642974" cy="577583"/>
      </dsp:txXfrm>
    </dsp:sp>
    <dsp:sp modelId="{9E0957B9-AF17-47F2-8390-F212CA0FAF0C}">
      <dsp:nvSpPr>
        <dsp:cNvPr id="0" name=""/>
        <dsp:cNvSpPr/>
      </dsp:nvSpPr>
      <dsp:spPr>
        <a:xfrm>
          <a:off x="0" y="951285"/>
          <a:ext cx="2442983" cy="22252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>
              <a:solidFill>
                <a:schemeClr val="tx1"/>
              </a:solidFill>
              <a:latin typeface="Bookman Old Style" panose="02050604050505020204" pitchFamily="18" charset="0"/>
            </a:rPr>
            <a:t>REALIZAR LIMPIEZA MANUAL DE MATERIAL VEGETAL EMERGENTE MEDIAL Y SUPERFICIAL QUE SE ENCUENTRE AL INTERIOR DE LAS AGUAS DE LOS ECOSISTEMAS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>
              <a:solidFill>
                <a:schemeClr val="tx1"/>
              </a:solidFill>
              <a:latin typeface="Bookman Old Style" panose="02050604050505020204" pitchFamily="18" charset="0"/>
            </a:rPr>
            <a:t> "PLAN ESPERANZA"</a:t>
          </a:r>
        </a:p>
      </dsp:txBody>
      <dsp:txXfrm>
        <a:off x="0" y="951285"/>
        <a:ext cx="2442983" cy="2225277"/>
      </dsp:txXfrm>
    </dsp:sp>
    <dsp:sp modelId="{1BC583A3-78F5-4B11-B069-E221ED7B2B04}">
      <dsp:nvSpPr>
        <dsp:cNvPr id="0" name=""/>
        <dsp:cNvSpPr/>
      </dsp:nvSpPr>
      <dsp:spPr>
        <a:xfrm>
          <a:off x="2442983" y="445540"/>
          <a:ext cx="5488782" cy="115516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shade val="50000"/>
            <a:hueOff val="163120"/>
            <a:satOff val="21536"/>
            <a:lumOff val="2521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83383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>
              <a:solidFill>
                <a:schemeClr val="tx1"/>
              </a:solidFill>
              <a:latin typeface="Bookman Old Style" panose="02050604050505020204" pitchFamily="18" charset="0"/>
            </a:rPr>
            <a:t>LIMPIEZA MECANICA</a:t>
          </a:r>
        </a:p>
      </dsp:txBody>
      <dsp:txXfrm>
        <a:off x="2442983" y="734332"/>
        <a:ext cx="5199990" cy="577583"/>
      </dsp:txXfrm>
    </dsp:sp>
    <dsp:sp modelId="{923BAEBC-DACE-456F-8FBE-DB52391E85F5}">
      <dsp:nvSpPr>
        <dsp:cNvPr id="0" name=""/>
        <dsp:cNvSpPr/>
      </dsp:nvSpPr>
      <dsp:spPr>
        <a:xfrm>
          <a:off x="2442983" y="1336340"/>
          <a:ext cx="2442983" cy="22252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>
              <a:solidFill>
                <a:schemeClr val="tx1"/>
              </a:solidFill>
              <a:latin typeface="Bookman Old Style" panose="02050604050505020204" pitchFamily="18" charset="0"/>
            </a:rPr>
            <a:t>REALIZAR LIMPIEZA MECÁNICA DE MATERIAL VEGETAL EMERGENTE FIRMAL QUE SE ENCUENTRE AL INTERIOR DE LAS AGUAS DE LOS ECOSISTEMAS</a:t>
          </a:r>
        </a:p>
      </dsp:txBody>
      <dsp:txXfrm>
        <a:off x="2442983" y="1336340"/>
        <a:ext cx="2442983" cy="2225277"/>
      </dsp:txXfrm>
    </dsp:sp>
    <dsp:sp modelId="{45C8243B-9B8F-43DA-9634-0741A5387242}">
      <dsp:nvSpPr>
        <dsp:cNvPr id="0" name=""/>
        <dsp:cNvSpPr/>
      </dsp:nvSpPr>
      <dsp:spPr>
        <a:xfrm>
          <a:off x="4885967" y="830596"/>
          <a:ext cx="3045798" cy="115516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shade val="50000"/>
            <a:hueOff val="163120"/>
            <a:satOff val="21536"/>
            <a:lumOff val="2521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83383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>
              <a:solidFill>
                <a:schemeClr val="tx1"/>
              </a:solidFill>
              <a:latin typeface="Bookman Old Style" panose="02050604050505020204" pitchFamily="18" charset="0"/>
            </a:rPr>
            <a:t>RETIRO DE MATERIAL</a:t>
          </a:r>
        </a:p>
      </dsp:txBody>
      <dsp:txXfrm>
        <a:off x="4885967" y="1119388"/>
        <a:ext cx="2757006" cy="577583"/>
      </dsp:txXfrm>
    </dsp:sp>
    <dsp:sp modelId="{D33A7355-C5C6-49B0-BF42-88206E524406}">
      <dsp:nvSpPr>
        <dsp:cNvPr id="0" name=""/>
        <dsp:cNvSpPr/>
      </dsp:nvSpPr>
      <dsp:spPr>
        <a:xfrm>
          <a:off x="4885967" y="1721396"/>
          <a:ext cx="2442983" cy="21927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>
              <a:solidFill>
                <a:schemeClr val="tx1"/>
              </a:solidFill>
              <a:latin typeface="Bookman Old Style" panose="02050604050505020204" pitchFamily="18" charset="0"/>
            </a:rPr>
            <a:t>RETIRAR EL MATERIAL EXTRAÍDO A PUNTOS PREVIAMENTE LOCALIZADOS PARA SU POSTERIOR DISPOSICION FINAL</a:t>
          </a:r>
        </a:p>
      </dsp:txBody>
      <dsp:txXfrm>
        <a:off x="4885967" y="1721396"/>
        <a:ext cx="2442983" cy="2192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52A31F-6CB3-4622-9053-B24F9EDC3B45}" type="datetimeFigureOut">
              <a:rPr lang="es-CO" smtClean="0"/>
              <a:t>4/12/2023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ADA40D-1699-43D5-B52E-3ADC1C5CB80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0484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8C91CB-0C06-43C2-A9B3-8C72ED3BF684}" type="datetimeFigureOut">
              <a:rPr lang="es-CO" smtClean="0"/>
              <a:t>4/12/2023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4423BC-FAED-4ABE-B7FC-39AB6C4ED03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1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423BC-FAED-4ABE-B7FC-39AB6C4ED03F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912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53" y="847287"/>
            <a:ext cx="7357604" cy="292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CuadroTexto"/>
          <p:cNvSpPr txBox="1"/>
          <p:nvPr/>
        </p:nvSpPr>
        <p:spPr>
          <a:xfrm>
            <a:off x="1145679" y="231734"/>
            <a:ext cx="86961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400" b="1" dirty="0">
                <a:latin typeface="Eras Demi ITC" panose="020B0805030504020804" pitchFamily="34" charset="0"/>
                <a:cs typeface="Arial" pitchFamily="34" charset="0"/>
              </a:rPr>
              <a:t>AGUAS &amp; ASEO DE YONDÓ S.A E. S.P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040064" y="5527189"/>
            <a:ext cx="358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latin typeface="Footlight MT Light" panose="0204060206030A020304" pitchFamily="18" charset="0"/>
              </a:rPr>
              <a:t>Presentado a: </a:t>
            </a:r>
          </a:p>
          <a:p>
            <a:pPr algn="ctr"/>
            <a:r>
              <a:rPr lang="es-ES_tradnl" b="1" dirty="0">
                <a:latin typeface="Footlight MT Light" panose="0204060206030A020304" pitchFamily="18" charset="0"/>
              </a:rPr>
              <a:t>Honorable Concejo Municipal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875023" y="4799648"/>
            <a:ext cx="4179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Felix Titling" panose="04060505060202020A04" pitchFamily="82" charset="0"/>
              </a:rPr>
              <a:t>Alexander Díaz  Barrera </a:t>
            </a:r>
          </a:p>
          <a:p>
            <a:pPr algn="ctr"/>
            <a:r>
              <a:rPr lang="es-CO" sz="2000" b="1" dirty="0">
                <a:latin typeface="Felix Titling" panose="04060505060202020A04" pitchFamily="82" charset="0"/>
              </a:rPr>
              <a:t>Gerente</a:t>
            </a:r>
            <a:endParaRPr lang="es-ES_tradnl" sz="2000" dirty="0">
              <a:latin typeface="Felix Titling" panose="04060505060202020A04" pitchFamily="8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43263" y="6193175"/>
            <a:ext cx="31783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latin typeface="Footlight MT Light" panose="0204060206030A020304" pitchFamily="18" charset="0"/>
              </a:rPr>
              <a:t>Yondó Antioquia</a:t>
            </a:r>
          </a:p>
          <a:p>
            <a:pPr algn="ctr"/>
            <a:r>
              <a:rPr lang="es-ES_tradnl" b="1" dirty="0" smtClean="0">
                <a:latin typeface="Footlight MT Light" panose="0204060206030A020304" pitchFamily="18" charset="0"/>
              </a:rPr>
              <a:t>2023 </a:t>
            </a:r>
            <a:endParaRPr lang="es-ES_tradnl" b="1" dirty="0">
              <a:latin typeface="Footlight MT Light" panose="0204060206030A020304" pitchFamily="18" charset="0"/>
            </a:endParaRPr>
          </a:p>
          <a:p>
            <a:pPr algn="ctr"/>
            <a:endParaRPr lang="es-ES_tradnl" sz="1600" b="1" dirty="0">
              <a:latin typeface="Footlight MT Light" panose="0204060206030A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367498" y="3950217"/>
            <a:ext cx="692990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100" b="1" dirty="0">
                <a:latin typeface="Felix Titling" panose="04060505060202020A04" pitchFamily="82" charset="0"/>
              </a:rPr>
              <a:t>RENDICIÓN DE CUENTAS </a:t>
            </a:r>
          </a:p>
          <a:p>
            <a:pPr algn="ctr"/>
            <a:r>
              <a:rPr lang="es-MX" b="1" dirty="0" smtClean="0">
                <a:latin typeface="Felix Titling" panose="04060505060202020A04" pitchFamily="82" charset="0"/>
              </a:rPr>
              <a:t>Vigencia 2023</a:t>
            </a:r>
            <a:endParaRPr lang="es-CO" b="1" dirty="0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333" t="22515" r="32711" b="10640"/>
          <a:stretch/>
        </p:blipFill>
        <p:spPr>
          <a:xfrm>
            <a:off x="0" y="0"/>
            <a:ext cx="3497963" cy="67665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1778" t="24507" r="31689" b="8649"/>
          <a:stretch/>
        </p:blipFill>
        <p:spPr>
          <a:xfrm>
            <a:off x="3497963" y="0"/>
            <a:ext cx="4537288" cy="66298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2399" t="20524" r="32490" b="9360"/>
          <a:stretch/>
        </p:blipFill>
        <p:spPr>
          <a:xfrm>
            <a:off x="8292955" y="-87648"/>
            <a:ext cx="3899045" cy="685420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043359" y="6629823"/>
            <a:ext cx="2218877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100" i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Fuente: </a:t>
            </a:r>
            <a:r>
              <a:rPr lang="es-CO" sz="1100" i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Consultoría 086-2023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Flecha derecha 2"/>
          <p:cNvSpPr/>
          <p:nvPr/>
        </p:nvSpPr>
        <p:spPr>
          <a:xfrm>
            <a:off x="7867243" y="3201552"/>
            <a:ext cx="425712" cy="475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664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"/>
          <a:stretch/>
        </p:blipFill>
        <p:spPr>
          <a:xfrm>
            <a:off x="1462769" y="0"/>
            <a:ext cx="8473712" cy="65714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43359" y="6629823"/>
            <a:ext cx="2218877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100" i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Fuente: </a:t>
            </a:r>
            <a:r>
              <a:rPr lang="es-CO" sz="1100" i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Consultoría 086-2023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8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3657" y="479363"/>
            <a:ext cx="251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Bookman Old Style" panose="02050604050505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ALCANTARILLADO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1132753"/>
            <a:ext cx="3598328" cy="25238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11" y="1132753"/>
            <a:ext cx="3586088" cy="26109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26"/>
          <a:stretch/>
        </p:blipFill>
        <p:spPr>
          <a:xfrm>
            <a:off x="8314061" y="1176296"/>
            <a:ext cx="3358937" cy="25238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52"/>
          <a:stretch/>
        </p:blipFill>
        <p:spPr>
          <a:xfrm>
            <a:off x="326572" y="3743657"/>
            <a:ext cx="3598328" cy="2698948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11" y="3940628"/>
            <a:ext cx="3358559" cy="2501977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061" y="4026684"/>
            <a:ext cx="3368117" cy="2415921"/>
          </a:xfrm>
          <a:prstGeom prst="rect">
            <a:avLst/>
          </a:prstGeom>
          <a:noFill/>
        </p:spPr>
      </p:pic>
      <p:sp>
        <p:nvSpPr>
          <p:cNvPr id="10" name="Rectángulo 9"/>
          <p:cNvSpPr/>
          <p:nvPr/>
        </p:nvSpPr>
        <p:spPr>
          <a:xfrm>
            <a:off x="3533638" y="6596390"/>
            <a:ext cx="41537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i="1" dirty="0">
                <a:latin typeface="Bookman Old Style" panose="02050604050505020204" pitchFamily="18" charset="0"/>
              </a:rPr>
              <a:t>Fuente: Área Operativa- Aguas &amp; Aseo de </a:t>
            </a:r>
            <a:r>
              <a:rPr lang="es-CO" sz="1100" i="1" dirty="0" err="1">
                <a:latin typeface="Bookman Old Style" panose="02050604050505020204" pitchFamily="18" charset="0"/>
              </a:rPr>
              <a:t>Yondó</a:t>
            </a:r>
            <a:r>
              <a:rPr lang="es-CO" sz="1100" i="1" dirty="0">
                <a:latin typeface="Bookman Old Style" panose="02050604050505020204" pitchFamily="18" charset="0"/>
              </a:rPr>
              <a:t> S.A E.S.P</a:t>
            </a:r>
          </a:p>
        </p:txBody>
      </p:sp>
    </p:spTree>
    <p:extLst>
      <p:ext uri="{BB962C8B-B14F-4D97-AF65-F5344CB8AC3E}">
        <p14:creationId xmlns:p14="http://schemas.microsoft.com/office/powerpoint/2010/main" val="29093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7714" y="384406"/>
            <a:ext cx="8948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 startAt="5"/>
            </a:pPr>
            <a:r>
              <a:rPr lang="es-CO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PROYECTO OPTIMIZACIÓN DEL ACUEDUCTO FASE 1 DEL MUNICIPIO DE YONDÓ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0187" t="28230" r="4320" b="7438"/>
          <a:stretch/>
        </p:blipFill>
        <p:spPr bwMode="auto">
          <a:xfrm>
            <a:off x="490537" y="1783896"/>
            <a:ext cx="7608434" cy="3528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939143" y="6596390"/>
            <a:ext cx="83166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i="1" dirty="0">
                <a:latin typeface="Bookman Old Style" panose="02050604050505020204" pitchFamily="18" charset="0"/>
              </a:rPr>
              <a:t>Fuente: Correo de la empresa- Aguas &amp; Aseo de </a:t>
            </a:r>
            <a:r>
              <a:rPr lang="es-MX" sz="1100" i="1" dirty="0" err="1">
                <a:latin typeface="Bookman Old Style" panose="02050604050505020204" pitchFamily="18" charset="0"/>
              </a:rPr>
              <a:t>Yondó</a:t>
            </a:r>
            <a:r>
              <a:rPr lang="es-MX" sz="1100" i="1" dirty="0">
                <a:latin typeface="Bookman Old Style" panose="02050604050505020204" pitchFamily="18" charset="0"/>
              </a:rPr>
              <a:t> S.A E.S.P</a:t>
            </a:r>
            <a:endParaRPr lang="es-CO" sz="11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68655" y="392277"/>
            <a:ext cx="4924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 startAt="5"/>
            </a:pPr>
            <a:r>
              <a:rPr lang="es-CO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PROYECTO PLAN ESPERANZA 2023 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1" y="1510533"/>
            <a:ext cx="4225859" cy="308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58" y="1556657"/>
            <a:ext cx="4164148" cy="3037114"/>
          </a:xfrm>
          <a:prstGeom prst="rect">
            <a:avLst/>
          </a:prstGeom>
          <a:noFill/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218345930"/>
              </p:ext>
            </p:extLst>
          </p:nvPr>
        </p:nvGraphicFramePr>
        <p:xfrm>
          <a:off x="0" y="4852575"/>
          <a:ext cx="9144000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ángulo 7"/>
          <p:cNvSpPr/>
          <p:nvPr/>
        </p:nvSpPr>
        <p:spPr>
          <a:xfrm>
            <a:off x="2217821" y="6588707"/>
            <a:ext cx="6096000" cy="2562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000" i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Contratista coordinadora administrativa Plan esperanza</a:t>
            </a:r>
            <a:endParaRPr lang="es-CO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0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74475087"/>
              </p:ext>
            </p:extLst>
          </p:nvPr>
        </p:nvGraphicFramePr>
        <p:xfrm>
          <a:off x="1504842" y="368274"/>
          <a:ext cx="7931766" cy="3974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/>
          <p:cNvSpPr/>
          <p:nvPr/>
        </p:nvSpPr>
        <p:spPr>
          <a:xfrm>
            <a:off x="2217821" y="6588707"/>
            <a:ext cx="6096000" cy="2562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000" i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Contratista coordinadora administrativa Plan esperanza</a:t>
            </a:r>
            <a:endParaRPr lang="es-CO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842" y="3674803"/>
            <a:ext cx="2396932" cy="1921325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050" y="3987199"/>
            <a:ext cx="2297981" cy="1608929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306" y="4362638"/>
            <a:ext cx="2286125" cy="123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217821" y="6588707"/>
            <a:ext cx="6096000" cy="2562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000" i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Contratista coordinadora administrativa Plan esperanza</a:t>
            </a:r>
            <a:endParaRPr lang="es-CO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1" y="1356795"/>
            <a:ext cx="8486776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092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6992" y="327323"/>
            <a:ext cx="9570720" cy="37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/>
              <a:t>6. ACUERDOS </a:t>
            </a:r>
            <a:r>
              <a:rPr lang="es-ES" b="1" dirty="0"/>
              <a:t>DE PAGO REALIZADOS ENTRE LA ENTIDAD Y LOS USUARIOS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71026"/>
              </p:ext>
            </p:extLst>
          </p:nvPr>
        </p:nvGraphicFramePr>
        <p:xfrm>
          <a:off x="3913632" y="2071559"/>
          <a:ext cx="5687917" cy="1276953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333106">
                  <a:extLst>
                    <a:ext uri="{9D8B030D-6E8A-4147-A177-3AD203B41FA5}">
                      <a16:colId xmlns:a16="http://schemas.microsoft.com/office/drawing/2014/main" val="711590823"/>
                    </a:ext>
                  </a:extLst>
                </a:gridCol>
                <a:gridCol w="1421979">
                  <a:extLst>
                    <a:ext uri="{9D8B030D-6E8A-4147-A177-3AD203B41FA5}">
                      <a16:colId xmlns:a16="http://schemas.microsoft.com/office/drawing/2014/main" val="3688864247"/>
                    </a:ext>
                  </a:extLst>
                </a:gridCol>
                <a:gridCol w="1510853">
                  <a:extLst>
                    <a:ext uri="{9D8B030D-6E8A-4147-A177-3AD203B41FA5}">
                      <a16:colId xmlns:a16="http://schemas.microsoft.com/office/drawing/2014/main" val="241051528"/>
                    </a:ext>
                  </a:extLst>
                </a:gridCol>
                <a:gridCol w="1421979">
                  <a:extLst>
                    <a:ext uri="{9D8B030D-6E8A-4147-A177-3AD203B41FA5}">
                      <a16:colId xmlns:a16="http://schemas.microsoft.com/office/drawing/2014/main" val="3010420667"/>
                    </a:ext>
                  </a:extLst>
                </a:gridCol>
              </a:tblGrid>
              <a:tr h="5081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kern="0" dirty="0">
                          <a:effectLst/>
                        </a:rPr>
                        <a:t>Ctd Acuerdos</a:t>
                      </a:r>
                      <a:endParaRPr lang="es-CO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kern="0" dirty="0">
                          <a:effectLst/>
                        </a:rPr>
                        <a:t>Deuda Total</a:t>
                      </a:r>
                      <a:endParaRPr lang="es-CO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kern="0" dirty="0">
                          <a:effectLst/>
                        </a:rPr>
                        <a:t>Dcto Intereses</a:t>
                      </a:r>
                      <a:endParaRPr lang="es-CO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kern="0" dirty="0">
                          <a:effectLst/>
                        </a:rPr>
                        <a:t>Capital a Pagar</a:t>
                      </a:r>
                      <a:endParaRPr lang="es-CO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02115703"/>
                  </a:ext>
                </a:extLst>
              </a:tr>
              <a:tr h="768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kern="0" dirty="0">
                          <a:effectLst/>
                        </a:rPr>
                        <a:t>168</a:t>
                      </a:r>
                      <a:endParaRPr lang="es-CO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kern="0" dirty="0">
                          <a:effectLst/>
                        </a:rPr>
                        <a:t>   164.445.081,00 </a:t>
                      </a:r>
                      <a:endParaRPr lang="es-CO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kern="0" dirty="0">
                          <a:effectLst/>
                        </a:rPr>
                        <a:t>       48.958.198,40 </a:t>
                      </a:r>
                      <a:endParaRPr lang="es-CO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kern="0" dirty="0">
                          <a:effectLst/>
                        </a:rPr>
                        <a:t>   115.486.882,60 </a:t>
                      </a:r>
                      <a:endParaRPr lang="es-CO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41991158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316992" y="1917351"/>
            <a:ext cx="3413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empresa Aguas &amp; Aseo de Yondó SA ESP cierra con corte a 31 de diciembre de 2022 una cartera morosa incluido los interese de mora de DOS MIL SETECIENTOS CATORCE MILLONES DIEZ MIL SESENTA Y OCHO PESOS MCTE ($2.714.010.068)</a:t>
            </a:r>
            <a:endParaRPr lang="es-CO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383285"/>
              </p:ext>
            </p:extLst>
          </p:nvPr>
        </p:nvGraphicFramePr>
        <p:xfrm>
          <a:off x="5067236" y="5211753"/>
          <a:ext cx="3380708" cy="39141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853465">
                  <a:extLst>
                    <a:ext uri="{9D8B030D-6E8A-4147-A177-3AD203B41FA5}">
                      <a16:colId xmlns:a16="http://schemas.microsoft.com/office/drawing/2014/main" val="565441994"/>
                    </a:ext>
                  </a:extLst>
                </a:gridCol>
                <a:gridCol w="1527243">
                  <a:extLst>
                    <a:ext uri="{9D8B030D-6E8A-4147-A177-3AD203B41FA5}">
                      <a16:colId xmlns:a16="http://schemas.microsoft.com/office/drawing/2014/main" val="33656510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DESCRIPCION</a:t>
                      </a:r>
                      <a:endParaRPr lang="es-CO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kern="100" dirty="0">
                          <a:effectLst/>
                        </a:rPr>
                        <a:t>VALOR TOTAL</a:t>
                      </a:r>
                      <a:endParaRPr lang="es-CO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859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Corte y Reconexión</a:t>
                      </a:r>
                      <a:endParaRPr lang="es-CO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kern="100" dirty="0">
                          <a:effectLst/>
                        </a:rPr>
                        <a:t>$30.000</a:t>
                      </a:r>
                      <a:endParaRPr lang="es-CO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2197811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3913632" y="4426475"/>
            <a:ext cx="6412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la actualidad el valor que se han venido cobrando a los usuarios por concepto de corte y reconexión es el siguiente</a:t>
            </a:r>
            <a:endParaRPr lang="es-CO" sz="1600" dirty="0">
              <a:latin typeface="Bookman Old Style" panose="0205060405050502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351944" y="6611273"/>
            <a:ext cx="6096000" cy="264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100" i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Área recuperación de cartera- Aguas &amp; Aseo de </a:t>
            </a:r>
            <a:r>
              <a:rPr lang="es-CO" sz="1100" i="1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Yondó</a:t>
            </a:r>
            <a:r>
              <a:rPr lang="es-CO" sz="1100" i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 E.S. P</a:t>
            </a: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71" y="1459926"/>
            <a:ext cx="2723064" cy="311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0" y="6396335"/>
            <a:ext cx="71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i="1" dirty="0">
                <a:latin typeface="Bookman Old Style" panose="02050604050505020204" pitchFamily="18" charset="0"/>
              </a:rPr>
              <a:t>GRACIAS POR SU ATENCIÓN PRESTADA.</a:t>
            </a:r>
          </a:p>
        </p:txBody>
      </p:sp>
    </p:spTree>
    <p:extLst>
      <p:ext uri="{BB962C8B-B14F-4D97-AF65-F5344CB8AC3E}">
        <p14:creationId xmlns:p14="http://schemas.microsoft.com/office/powerpoint/2010/main" val="31242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5714" y="391233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b="1" dirty="0" smtClean="0"/>
              <a:t>1. EJECUCIÒN </a:t>
            </a:r>
            <a:r>
              <a:rPr lang="es-CO" b="1" dirty="0"/>
              <a:t>PRESUPUESTAL DE LA EMPRESA VIGENCIA 2023</a:t>
            </a:r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1977189" y="6584527"/>
            <a:ext cx="6096000" cy="273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100" i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Área contable- Empresa Aguas &amp; Aseo de </a:t>
            </a:r>
            <a:r>
              <a:rPr lang="es-MX" sz="1100" i="1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Yondò</a:t>
            </a:r>
            <a:r>
              <a:rPr lang="es-MX" sz="1100" i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 E.S.P 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14" y="833089"/>
            <a:ext cx="9188297" cy="56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09" y="145439"/>
            <a:ext cx="10234504" cy="628465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77189" y="6584527"/>
            <a:ext cx="6096000" cy="273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100" i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Área contable- Empresa Aguas &amp; Aseo de </a:t>
            </a:r>
            <a:r>
              <a:rPr lang="es-MX" sz="1100" i="1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Yondò</a:t>
            </a:r>
            <a:r>
              <a:rPr lang="es-MX" sz="1100" i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 E.S.P 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7D263AAB-ECF1-4964-A69A-CA3BE9406A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3837844"/>
              </p:ext>
            </p:extLst>
          </p:nvPr>
        </p:nvGraphicFramePr>
        <p:xfrm>
          <a:off x="1402080" y="1130808"/>
          <a:ext cx="7644384" cy="490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1977189" y="6584527"/>
            <a:ext cx="6096000" cy="273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100" i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Área contable- Empresa Aguas &amp; Aseo de </a:t>
            </a:r>
            <a:r>
              <a:rPr lang="es-MX" sz="1100" i="1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Yondò</a:t>
            </a:r>
            <a:r>
              <a:rPr lang="es-MX" sz="1100" i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 E.S.P 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3A67548-C566-AE61-73B0-DCA523AAE2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7472048"/>
              </p:ext>
            </p:extLst>
          </p:nvPr>
        </p:nvGraphicFramePr>
        <p:xfrm>
          <a:off x="605903" y="186525"/>
          <a:ext cx="10889411" cy="6188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/>
          <p:cNvSpPr/>
          <p:nvPr/>
        </p:nvSpPr>
        <p:spPr>
          <a:xfrm>
            <a:off x="1977189" y="6584527"/>
            <a:ext cx="6096000" cy="273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100" i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Área contable- Empresa Aguas &amp; Aseo de </a:t>
            </a:r>
            <a:r>
              <a:rPr lang="es-MX" sz="1100" i="1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Yondò</a:t>
            </a:r>
            <a:r>
              <a:rPr lang="es-MX" sz="1100" i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 E.S.P 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8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56673" y="278414"/>
            <a:ext cx="9549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s-CO" b="1" dirty="0"/>
              <a:t>AVANCE POZOS PERFORADOS PROYECTO 28 CENTROS EDUCATIVOS </a:t>
            </a:r>
            <a:endParaRPr lang="es-CO" dirty="0"/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867783"/>
              </p:ext>
            </p:extLst>
          </p:nvPr>
        </p:nvGraphicFramePr>
        <p:xfrm>
          <a:off x="472983" y="924745"/>
          <a:ext cx="5786845" cy="5367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242">
                  <a:extLst>
                    <a:ext uri="{9D8B030D-6E8A-4147-A177-3AD203B41FA5}">
                      <a16:colId xmlns:a16="http://schemas.microsoft.com/office/drawing/2014/main" val="2632569039"/>
                    </a:ext>
                  </a:extLst>
                </a:gridCol>
                <a:gridCol w="2148327">
                  <a:extLst>
                    <a:ext uri="{9D8B030D-6E8A-4147-A177-3AD203B41FA5}">
                      <a16:colId xmlns:a16="http://schemas.microsoft.com/office/drawing/2014/main" val="1406883597"/>
                    </a:ext>
                  </a:extLst>
                </a:gridCol>
                <a:gridCol w="3268276">
                  <a:extLst>
                    <a:ext uri="{9D8B030D-6E8A-4147-A177-3AD203B41FA5}">
                      <a16:colId xmlns:a16="http://schemas.microsoft.com/office/drawing/2014/main" val="2565937580"/>
                    </a:ext>
                  </a:extLst>
                </a:gridCol>
              </a:tblGrid>
              <a:tr h="209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ID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tx1"/>
                          </a:solidFill>
                          <a:effectLst/>
                        </a:rPr>
                        <a:t>VEREDA</a:t>
                      </a:r>
                      <a:endParaRPr lang="es-CO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03543558"/>
                  </a:ext>
                </a:extLst>
              </a:tr>
              <a:tr h="209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LAGUNA DEL MIEDO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 LAGUNA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84268871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LA ORQUIDEA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 DON JUAN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31793947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JABONAL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 JABONAL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1664823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CAÑO DON JUAN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 LA SIBERIA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6715020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CAÑO BONITO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 CAÑO BONITO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32619834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REMOLINOS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tx1"/>
                          </a:solidFill>
                          <a:effectLst/>
                        </a:rPr>
                        <a:t>CENTROEDUCATIVO RURAL REMOLINOS</a:t>
                      </a:r>
                      <a:endParaRPr lang="es-CO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49607597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X -10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 11 DE NOVIEMBRE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00175973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LA CONDOR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 LA CONDOR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68133929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X-10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 LA PRIMAVERA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83885195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LA REPRESA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 LA REPRESA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91392433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NOTE PASES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RURAL MATECAÑA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88623726"/>
                  </a:ext>
                </a:extLst>
              </a:tr>
              <a:tr h="209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JABONAL 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JABONAL 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56937006"/>
                  </a:ext>
                </a:extLst>
              </a:tr>
              <a:tr h="35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LA SIBERIA 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CAÑO DON JUAN 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1814785"/>
                  </a:ext>
                </a:extLst>
              </a:tr>
              <a:tr h="209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CAÑO BODEGAS 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VIENTO LIBRE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77361500"/>
                  </a:ext>
                </a:extLst>
              </a:tr>
              <a:tr h="209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LA SOLEDAD 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LA SOLEDAD 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53698076"/>
                  </a:ext>
                </a:extLst>
              </a:tr>
              <a:tr h="209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EL ITE 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CENTRO EDUCATIVO EL ITE 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23160746"/>
                  </a:ext>
                </a:extLst>
              </a:tr>
              <a:tr h="209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chemeClr val="tx1"/>
                          </a:solidFill>
                          <a:effectLst/>
                        </a:rPr>
                        <a:t>LA CONGOJA </a:t>
                      </a:r>
                      <a:endParaRPr lang="es-CO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tx1"/>
                          </a:solidFill>
                          <a:effectLst/>
                        </a:rPr>
                        <a:t>CENTRO EDUCATIVO LA CONGOJA </a:t>
                      </a:r>
                      <a:endParaRPr lang="es-CO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21389687"/>
                  </a:ext>
                </a:extLst>
              </a:tr>
            </a:tbl>
          </a:graphicData>
        </a:graphic>
      </p:graphicFrame>
      <p:pic>
        <p:nvPicPr>
          <p:cNvPr id="10" name="Imagen 9"/>
          <p:cNvPicPr/>
          <p:nvPr/>
        </p:nvPicPr>
        <p:blipFill rotWithShape="1">
          <a:blip r:embed="rId2"/>
          <a:srcRect l="26668" t="7871" r="31091" b="12866"/>
          <a:stretch/>
        </p:blipFill>
        <p:spPr bwMode="auto">
          <a:xfrm>
            <a:off x="6607532" y="745148"/>
            <a:ext cx="5316244" cy="61128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045760" y="6592927"/>
            <a:ext cx="2214068" cy="26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100" i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Fuente: Interventoría proyecto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1A229C5-849A-31D9-EC19-2F28616E6070}"/>
              </a:ext>
            </a:extLst>
          </p:cNvPr>
          <p:cNvSpPr txBox="1">
            <a:spLocks/>
          </p:cNvSpPr>
          <p:nvPr/>
        </p:nvSpPr>
        <p:spPr>
          <a:xfrm>
            <a:off x="195072" y="469467"/>
            <a:ext cx="8071104" cy="89107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US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Superados los tramites ante la Corporación Autónoma Regional </a:t>
            </a:r>
            <a:r>
              <a:rPr lang="es-US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Zenufana</a:t>
            </a:r>
            <a:r>
              <a:rPr lang="es-US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(</a:t>
            </a:r>
            <a:r>
              <a:rPr lang="es-US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Corantioquia</a:t>
            </a:r>
            <a:r>
              <a:rPr lang="es-US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) se han obtenido todas licencias de exploración y explotación de aguas subterráneas con la excepción de  CER Hacienda ITE, que ya se solicitó nuevamente con la información necesaria para la nueva revisión  del caso. </a:t>
            </a:r>
            <a:endParaRPr lang="es-CO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63" y="1766437"/>
            <a:ext cx="6978092" cy="467790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045760" y="6592927"/>
            <a:ext cx="2214068" cy="26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100" i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Fuente: Interventoría proyecto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7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86495-AC2E-9859-7CF1-807F8EC3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14" y="910336"/>
            <a:ext cx="10136970" cy="1320800"/>
          </a:xfrm>
        </p:spPr>
        <p:txBody>
          <a:bodyPr>
            <a:normAutofit/>
          </a:bodyPr>
          <a:lstStyle/>
          <a:p>
            <a:r>
              <a:rPr lang="es-CO" sz="2800" b="1" dirty="0">
                <a:latin typeface="Bookman Old Style" panose="02050604050505020204" pitchFamily="18" charset="0"/>
              </a:rPr>
              <a:t>PLANTA DE TRATAMIENTO DE AGUA POTABLE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D23B38-995E-EDBC-A235-7C776B4D3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28" t="17481" r="30771" b="19111"/>
          <a:stretch/>
        </p:blipFill>
        <p:spPr>
          <a:xfrm>
            <a:off x="5757288" y="2060448"/>
            <a:ext cx="6434712" cy="47975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5667" r="16067"/>
          <a:stretch/>
        </p:blipFill>
        <p:spPr>
          <a:xfrm>
            <a:off x="0" y="2231136"/>
            <a:ext cx="5416001" cy="46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348121" y="1293609"/>
            <a:ext cx="381267" cy="70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 sz="3200"/>
          </a:p>
        </p:txBody>
      </p:sp>
      <p:sp>
        <p:nvSpPr>
          <p:cNvPr id="4" name="Rectángulo 3"/>
          <p:cNvSpPr/>
          <p:nvPr/>
        </p:nvSpPr>
        <p:spPr>
          <a:xfrm>
            <a:off x="297299" y="229826"/>
            <a:ext cx="393729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b="1" dirty="0" smtClean="0">
                <a:latin typeface="Bookman Old Style" panose="02050604050505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3. INFORME ÁREA OPERATIVA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27168" y="716989"/>
            <a:ext cx="196079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CO" b="1" dirty="0">
                <a:latin typeface="Bookman Old Style" panose="02050604050505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ACUEDUCTO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1" y="1209672"/>
            <a:ext cx="2974726" cy="255064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9" name="Imagen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32" y="1209672"/>
            <a:ext cx="2516268" cy="25898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Imagen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9"/>
          <a:stretch/>
        </p:blipFill>
        <p:spPr bwMode="auto">
          <a:xfrm>
            <a:off x="6754666" y="1293608"/>
            <a:ext cx="2399711" cy="2505961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b="18242"/>
          <a:stretch/>
        </p:blipFill>
        <p:spPr bwMode="auto">
          <a:xfrm>
            <a:off x="499661" y="4010532"/>
            <a:ext cx="2960806" cy="2485396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b="29740"/>
          <a:stretch/>
        </p:blipFill>
        <p:spPr>
          <a:xfrm>
            <a:off x="3849432" y="4126693"/>
            <a:ext cx="2516267" cy="2360877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-5663" r="-2410" b="21279"/>
          <a:stretch/>
        </p:blipFill>
        <p:spPr>
          <a:xfrm>
            <a:off x="6809952" y="4118045"/>
            <a:ext cx="2289137" cy="227037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3533638" y="6596390"/>
            <a:ext cx="41537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100" i="1" dirty="0">
                <a:latin typeface="Bookman Old Style" panose="02050604050505020204" pitchFamily="18" charset="0"/>
              </a:rPr>
              <a:t>Fuente: Área Operativa- Aguas &amp; Aseo de </a:t>
            </a:r>
            <a:r>
              <a:rPr lang="es-CO" sz="1100" i="1" dirty="0" err="1">
                <a:latin typeface="Bookman Old Style" panose="02050604050505020204" pitchFamily="18" charset="0"/>
              </a:rPr>
              <a:t>Yondó</a:t>
            </a:r>
            <a:r>
              <a:rPr lang="es-CO" sz="1100" i="1" dirty="0">
                <a:latin typeface="Bookman Old Style" panose="02050604050505020204" pitchFamily="18" charset="0"/>
              </a:rPr>
              <a:t> S.A E.S.P</a:t>
            </a:r>
          </a:p>
        </p:txBody>
      </p:sp>
      <p:sp>
        <p:nvSpPr>
          <p:cNvPr id="2" name="Flecha derecha 1"/>
          <p:cNvSpPr/>
          <p:nvPr/>
        </p:nvSpPr>
        <p:spPr>
          <a:xfrm>
            <a:off x="9290304" y="3187070"/>
            <a:ext cx="719328" cy="82346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79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7581</TotalTime>
  <Words>616</Words>
  <Application>Microsoft Office PowerPoint</Application>
  <PresentationFormat>Panorámica</PresentationFormat>
  <Paragraphs>114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Arial</vt:lpstr>
      <vt:lpstr>Bookman Old Style</vt:lpstr>
      <vt:lpstr>Calibri</vt:lpstr>
      <vt:lpstr>Century Gothic</vt:lpstr>
      <vt:lpstr>Eras Demi ITC</vt:lpstr>
      <vt:lpstr>Felix Titling</vt:lpstr>
      <vt:lpstr>Footlight MT Light</vt:lpstr>
      <vt:lpstr>Times New Roman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PLANTA DE TRATAMIENTO DE AGUA POTABLE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Auxiliar Admin</dc:creator>
  <cp:lastModifiedBy>Computer</cp:lastModifiedBy>
  <cp:revision>641</cp:revision>
  <cp:lastPrinted>2020-02-12T18:39:46Z</cp:lastPrinted>
  <dcterms:modified xsi:type="dcterms:W3CDTF">2023-12-04T21:15:14Z</dcterms:modified>
</cp:coreProperties>
</file>